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18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17.xml"/>
  <Override ContentType="application/vnd.openxmlformats-officedocument.presentationml.slide+xml" PartName="/ppt/slides/slide13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  <p:sldId id="361" r:id="rId112"/>
    <p:sldId id="362" r:id="rId113"/>
    <p:sldId id="363" r:id="rId114"/>
    <p:sldId id="364" r:id="rId115"/>
    <p:sldId id="365" r:id="rId116"/>
    <p:sldId id="366" r:id="rId117"/>
    <p:sldId id="367" r:id="rId118"/>
    <p:sldId id="368" r:id="rId119"/>
    <p:sldId id="369" r:id="rId120"/>
    <p:sldId id="370" r:id="rId121"/>
    <p:sldId id="371" r:id="rId122"/>
    <p:sldId id="372" r:id="rId123"/>
    <p:sldId id="373" r:id="rId124"/>
    <p:sldId id="374" r:id="rId125"/>
    <p:sldId id="375" r:id="rId126"/>
    <p:sldId id="376" r:id="rId127"/>
    <p:sldId id="377" r:id="rId128"/>
    <p:sldId id="378" r:id="rId129"/>
    <p:sldId id="379" r:id="rId130"/>
    <p:sldId id="380" r:id="rId131"/>
    <p:sldId id="381" r:id="rId132"/>
    <p:sldId id="382" r:id="rId133"/>
    <p:sldId id="383" r:id="rId134"/>
    <p:sldId id="384" r:id="rId135"/>
    <p:sldId id="385" r:id="rId136"/>
    <p:sldId id="386" r:id="rId137"/>
    <p:sldId id="387" r:id="rId138"/>
    <p:sldId id="388" r:id="rId139"/>
    <p:sldId id="389" r:id="rId140"/>
    <p:sldId id="390" r:id="rId141"/>
    <p:sldId id="391" r:id="rId142"/>
    <p:sldId id="392" r:id="rId143"/>
    <p:sldId id="393" r:id="rId144"/>
    <p:sldId id="394" r:id="rId145"/>
    <p:sldId id="395" r:id="rId146"/>
  </p:sldIdLst>
  <p:sldSz cy="5143500" cx="9144000"/>
  <p:notesSz cx="6858000" cy="9144000"/>
  <p:embeddedFontLst>
    <p:embeddedFont>
      <p:font typeface="EB Garamond"/>
      <p:regular r:id="rId147"/>
      <p:bold r:id="rId148"/>
      <p:italic r:id="rId149"/>
      <p:boldItalic r:id="rId150"/>
    </p:embeddedFont>
    <p:embeddedFont>
      <p:font typeface="Open Sans"/>
      <p:regular r:id="rId151"/>
      <p:bold r:id="rId152"/>
      <p:italic r:id="rId153"/>
      <p:boldItalic r:id="rId1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4BFE08EC-040B-4B1E-B595-76382235D29A}">
  <a:tblStyle styleId="{4BFE08EC-040B-4B1E-B595-76382235D29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slide" Target="slides/slide123.xml"/><Relationship Id="rId128" Type="http://schemas.openxmlformats.org/officeDocument/2006/relationships/slide" Target="slides/slide122.xml"/><Relationship Id="rId127" Type="http://schemas.openxmlformats.org/officeDocument/2006/relationships/slide" Target="slides/slide121.xml"/><Relationship Id="rId126" Type="http://schemas.openxmlformats.org/officeDocument/2006/relationships/slide" Target="slides/slide120.xml"/><Relationship Id="rId26" Type="http://schemas.openxmlformats.org/officeDocument/2006/relationships/slide" Target="slides/slide20.xml"/><Relationship Id="rId121" Type="http://schemas.openxmlformats.org/officeDocument/2006/relationships/slide" Target="slides/slide115.xml"/><Relationship Id="rId25" Type="http://schemas.openxmlformats.org/officeDocument/2006/relationships/slide" Target="slides/slide19.xml"/><Relationship Id="rId120" Type="http://schemas.openxmlformats.org/officeDocument/2006/relationships/slide" Target="slides/slide114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slide" Target="slides/slide119.xml"/><Relationship Id="rId29" Type="http://schemas.openxmlformats.org/officeDocument/2006/relationships/slide" Target="slides/slide23.xml"/><Relationship Id="rId124" Type="http://schemas.openxmlformats.org/officeDocument/2006/relationships/slide" Target="slides/slide118.xml"/><Relationship Id="rId123" Type="http://schemas.openxmlformats.org/officeDocument/2006/relationships/slide" Target="slides/slide117.xml"/><Relationship Id="rId122" Type="http://schemas.openxmlformats.org/officeDocument/2006/relationships/slide" Target="slides/slide116.xml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slide" Target="slides/slide112.xml"/><Relationship Id="rId117" Type="http://schemas.openxmlformats.org/officeDocument/2006/relationships/slide" Target="slides/slide111.xml"/><Relationship Id="rId116" Type="http://schemas.openxmlformats.org/officeDocument/2006/relationships/slide" Target="slides/slide110.xml"/><Relationship Id="rId115" Type="http://schemas.openxmlformats.org/officeDocument/2006/relationships/slide" Target="slides/slide109.xml"/><Relationship Id="rId119" Type="http://schemas.openxmlformats.org/officeDocument/2006/relationships/slide" Target="slides/slide113.xml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slide" Target="slides/slide108.xml"/><Relationship Id="rId18" Type="http://schemas.openxmlformats.org/officeDocument/2006/relationships/slide" Target="slides/slide12.xml"/><Relationship Id="rId113" Type="http://schemas.openxmlformats.org/officeDocument/2006/relationships/slide" Target="slides/slide107.xml"/><Relationship Id="rId112" Type="http://schemas.openxmlformats.org/officeDocument/2006/relationships/slide" Target="slides/slide106.xml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150" Type="http://schemas.openxmlformats.org/officeDocument/2006/relationships/font" Target="fonts/EBGaramond-boldItalic.fntdata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149" Type="http://schemas.openxmlformats.org/officeDocument/2006/relationships/font" Target="fonts/EBGaramond-italic.fntdata"/><Relationship Id="rId4" Type="http://schemas.openxmlformats.org/officeDocument/2006/relationships/tableStyles" Target="tableStyles.xml"/><Relationship Id="rId148" Type="http://schemas.openxmlformats.org/officeDocument/2006/relationships/font" Target="fonts/EBGaramond-bold.fntdata"/><Relationship Id="rId9" Type="http://schemas.openxmlformats.org/officeDocument/2006/relationships/slide" Target="slides/slide3.xml"/><Relationship Id="rId143" Type="http://schemas.openxmlformats.org/officeDocument/2006/relationships/slide" Target="slides/slide137.xml"/><Relationship Id="rId142" Type="http://schemas.openxmlformats.org/officeDocument/2006/relationships/slide" Target="slides/slide136.xml"/><Relationship Id="rId141" Type="http://schemas.openxmlformats.org/officeDocument/2006/relationships/slide" Target="slides/slide135.xml"/><Relationship Id="rId140" Type="http://schemas.openxmlformats.org/officeDocument/2006/relationships/slide" Target="slides/slide134.xml"/><Relationship Id="rId5" Type="http://schemas.openxmlformats.org/officeDocument/2006/relationships/slideMaster" Target="slideMasters/slideMaster1.xml"/><Relationship Id="rId147" Type="http://schemas.openxmlformats.org/officeDocument/2006/relationships/font" Target="fonts/EBGaramond-regular.fntdata"/><Relationship Id="rId6" Type="http://schemas.openxmlformats.org/officeDocument/2006/relationships/notesMaster" Target="notesMasters/notesMaster1.xml"/><Relationship Id="rId146" Type="http://schemas.openxmlformats.org/officeDocument/2006/relationships/slide" Target="slides/slide140.xml"/><Relationship Id="rId7" Type="http://schemas.openxmlformats.org/officeDocument/2006/relationships/slide" Target="slides/slide1.xml"/><Relationship Id="rId145" Type="http://schemas.openxmlformats.org/officeDocument/2006/relationships/slide" Target="slides/slide139.xml"/><Relationship Id="rId8" Type="http://schemas.openxmlformats.org/officeDocument/2006/relationships/slide" Target="slides/slide2.xml"/><Relationship Id="rId144" Type="http://schemas.openxmlformats.org/officeDocument/2006/relationships/slide" Target="slides/slide138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9" Type="http://schemas.openxmlformats.org/officeDocument/2006/relationships/slide" Target="slides/slide133.xml"/><Relationship Id="rId138" Type="http://schemas.openxmlformats.org/officeDocument/2006/relationships/slide" Target="slides/slide132.xml"/><Relationship Id="rId137" Type="http://schemas.openxmlformats.org/officeDocument/2006/relationships/slide" Target="slides/slide131.xml"/><Relationship Id="rId132" Type="http://schemas.openxmlformats.org/officeDocument/2006/relationships/slide" Target="slides/slide126.xml"/><Relationship Id="rId131" Type="http://schemas.openxmlformats.org/officeDocument/2006/relationships/slide" Target="slides/slide125.xml"/><Relationship Id="rId130" Type="http://schemas.openxmlformats.org/officeDocument/2006/relationships/slide" Target="slides/slide124.xml"/><Relationship Id="rId136" Type="http://schemas.openxmlformats.org/officeDocument/2006/relationships/slide" Target="slides/slide130.xml"/><Relationship Id="rId135" Type="http://schemas.openxmlformats.org/officeDocument/2006/relationships/slide" Target="slides/slide129.xml"/><Relationship Id="rId134" Type="http://schemas.openxmlformats.org/officeDocument/2006/relationships/slide" Target="slides/slide128.xml"/><Relationship Id="rId133" Type="http://schemas.openxmlformats.org/officeDocument/2006/relationships/slide" Target="slides/slide127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154" Type="http://schemas.openxmlformats.org/officeDocument/2006/relationships/font" Target="fonts/OpenSans-boldItalic.fntdata"/><Relationship Id="rId58" Type="http://schemas.openxmlformats.org/officeDocument/2006/relationships/slide" Target="slides/slide52.xml"/><Relationship Id="rId153" Type="http://schemas.openxmlformats.org/officeDocument/2006/relationships/font" Target="fonts/OpenSans-italic.fntdata"/><Relationship Id="rId152" Type="http://schemas.openxmlformats.org/officeDocument/2006/relationships/font" Target="fonts/OpenSans-bold.fntdata"/><Relationship Id="rId151" Type="http://schemas.openxmlformats.org/officeDocument/2006/relationships/font" Target="fonts/OpenSans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71bf515bfc_2_5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71bf515bfc_2_5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71bf515bfc_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71bf515bfc_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g71bf515bfc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3" name="Google Shape;983;g71bf515bfc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71ae6a0567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71ae6a0567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6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71bf515bfc_2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71bf515bfc_2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71bf515bfc_2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71bf515bfc_2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1bf515bfc_2_2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1bf515bfc_2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g71bf515bfc_2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6" name="Google Shape;1046;g71bf515bfc_2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71ae6a0567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71ae6a0567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g71bf515bfc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6" name="Google Shape;1056;g71bf515bfc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71bf515bfc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71bf515bfc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1bf515bfc_2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71bf515bfc_2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71bf515bfc_3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3" name="Google Shape;1073;g71bf515bfc_3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g71bf515bfc_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5" name="Google Shape;1085;g71bf515bfc_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g71bf515bfc_3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7" name="Google Shape;1097;g71bf515bfc_3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71bf515bfc_3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71bf515bfc_3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71bf515bfc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7" name="Google Shape;1127;g71bf515bfc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71c25fd4c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3" name="Google Shape;1133;g71c25fd4c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71bf515bfc_3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4" name="Google Shape;1144;g71bf515bfc_3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71bf515bfc_3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0" name="Google Shape;1150;g71bf515bfc_3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g71ae6a0567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6" name="Google Shape;1156;g71ae6a0567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71ae4b7ee5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71ae4b7ee5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1bf515bfc_2_5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1bf515bfc_2_5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g71ae4b7ee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1" name="Google Shape;1171;g71ae4b7ee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g71ae4b7ee5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8" name="Google Shape;1178;g71ae4b7ee5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71ae4b7ee5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6" name="Google Shape;1186;g71ae4b7ee5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71ae4b7ee5_2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71ae4b7ee5_2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0" name="Shape 1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1" name="Google Shape;1201;g71ae4b7ee5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2" name="Google Shape;1202;g71ae4b7ee5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g71ae4b7ee5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7" name="Google Shape;1207;g71ae4b7ee5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g71bf515bfc_2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Google Shape;1212;g71bf515bfc_2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71ae4b7ee5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71ae4b7ee5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71ae4b7ee5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5" name="Google Shape;1225;g71ae4b7ee5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71ae4b7ee5_1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71ae4b7ee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213f62375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213f62375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g71ae4b7ee5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8" name="Google Shape;1238;g71ae4b7ee5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4" name="Shape 1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5" name="Google Shape;1245;g71ae4b7ee5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6" name="Google Shape;1246;g71ae4b7ee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1" name="Google Shape;1251;g71ae4b7ee5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2" name="Google Shape;1252;g71ae4b7ee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g71ae4b7ee5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8" name="Google Shape;1258;g71ae4b7ee5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1bf515bf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1bf515bf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7" name="Shape 1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8" name="Google Shape;1268;g71bf515bf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9" name="Google Shape;1269;g71bf515bf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g71bf515bfc_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5" name="Google Shape;1275;g71bf515bfc_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71bf515bfc_2_4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71bf515bfc_2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71bf515bfc_1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71bf515bfc_1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Google Shape;1306;g71bf515bfc_2_4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Google Shape;1307;g71bf515bfc_2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13f6237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13f6237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g71bf515bfc_2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3" name="Google Shape;1313;g71bf515bfc_2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213f62375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213f62375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71bf515bfc_2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71bf515bfc_2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71bf515bfc_2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71bf515bfc_2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1ae6a0567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1ae6a0567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71ae6a0567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71ae6a056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1ae6a056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1ae6a056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71ae6a0567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71ae6a0567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71bf515bfc_2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71bf515bfc_2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71bf515bfc_2_3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71bf515bfc_2_3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1bf515bfc_2_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1bf515bfc_2_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71bf515bfc_2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71bf515bfc_2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1bf515bfc_2_5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1bf515bfc_2_5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7213f6237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7213f6237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213f62375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213f62375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1bf515bfc_2_5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1bf515bfc_2_5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7213f62375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7213f62375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1bf515bfc_2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1bf515bfc_2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7213f62375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7213f62375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213f62375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213f62375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1bf515bfc_2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1bf515bfc_2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1bf515bfc_2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1bf515bfc_2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71bf515bfc_2_5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71bf515bfc_2_5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7213f62375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7213f62375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7213f62375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7213f62375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7213f6237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7213f6237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7213f6237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7213f6237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71bf515bfc_2_6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71bf515bfc_2_6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1ae6a056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1ae6a056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71bf515bfc_2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71bf515bfc_2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7213f6237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7213f6237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7213f62375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7213f62375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213f62375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213f62375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213f62375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213f62375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1bf515bfc_2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1bf515bfc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71bf515bfc_2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71bf515bfc_2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1bf515bfc_2_4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1bf515bfc_2_4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71bf515bfc_2_4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71bf515bfc_2_4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71ae6a0567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71ae6a0567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1ae6a056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1ae6a056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71ae4b7ee5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71ae4b7ee5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71ae4b7ee5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71ae4b7ee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71ae4b7ee5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71ae4b7ee5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71ae4b7ee5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71ae4b7ee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71ae4b7ee5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71ae4b7ee5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71bf515bfc_2_5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71bf515bfc_2_5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71bf515bfc_2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71bf515bfc_2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71ae4b7ee5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71ae4b7ee5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71ae4b7ee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71ae4b7ee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1bf515bfc_2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1bf515bfc_2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71bf515bfc_2_4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71bf515bfc_2_4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71ae4b7ee5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71ae4b7ee5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71ae4b7ee5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71ae4b7ee5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71ae4b7ee5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71ae4b7ee5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1ae4b7ee5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1ae4b7ee5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71ae4b7ee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71ae4b7ee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1bf515bfc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1bf515bfc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71ae4b7ee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71ae4b7ee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71bf515bfc_2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71bf515bfc_2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71bf515bfc_2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71bf515bfc_2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71ae4b7ee5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71ae4b7ee5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1bf515bfc_2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1bf515bfc_2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71ae6a0567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71ae6a0567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1ae6a0567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1ae6a0567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71ae6a0567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71ae6a0567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71ae6a056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71ae6a056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71ae6a0567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71ae6a0567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71bf515bfc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71bf515bfc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1bf515bf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1bf515bf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71bf515bf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71bf515bf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71bf515bfc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71bf515bfc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71bf515bfc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Google Shape;590;g71bf515bfc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1bf515bfc_3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1bf515bfc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1bf515bf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1bf515bf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g71bf515bfc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0" name="Google Shape;610;g71bf515bfc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71bf515bfc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8" name="Google Shape;618;g71bf515bfc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71bf515bfc_1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71bf515bfc_1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71bf515bfc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71bf515bfc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71bf515bfc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71bf515bfc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71bf515bfc_2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71bf515bfc_2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71bf515bfc_2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71bf515bfc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71bf515bfc_2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71bf515bfc_2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1bf515bfc_2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1bf515bfc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1ae6a0567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1ae6a056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71bf515bfc_2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71bf515bfc_2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g71bf515bfc_2_2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8" name="Google Shape;698;g71bf515bfc_2_2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71bf515bfc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71bf515bfc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Google Shape;748;g71bf515bfc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9" name="Google Shape;749;g71bf515bfc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9" name="Shape 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Google Shape;880;g71ae6a0567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1" name="Google Shape;881;g71ae6a0567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71bf515bfc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71bf515bfc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" name="Google Shape;896;g71bf515bfc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7" name="Google Shape;897;g71bf515bfc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1bf515bfc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1bf515bf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71bf515bfc_2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2" name="Google Shape;912;g71bf515bfc_2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71bf515bfc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71bf515bfc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69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69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Relationship Id="rId3" Type="http://schemas.openxmlformats.org/officeDocument/2006/relationships/image" Target="../media/image69.png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68.gif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67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2.xml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4.xml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5.xml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6.xml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8.xml"/><Relationship Id="rId3" Type="http://schemas.openxmlformats.org/officeDocument/2006/relationships/image" Target="../media/image76.png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9.xml"/><Relationship Id="rId3" Type="http://schemas.openxmlformats.org/officeDocument/2006/relationships/image" Target="../media/image7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0.xml"/><Relationship Id="rId3" Type="http://schemas.openxmlformats.org/officeDocument/2006/relationships/image" Target="../media/image70.png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1.xml"/><Relationship Id="rId3" Type="http://schemas.openxmlformats.org/officeDocument/2006/relationships/image" Target="../media/image70.png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2.xml"/><Relationship Id="rId3" Type="http://schemas.openxmlformats.org/officeDocument/2006/relationships/image" Target="../media/image70.png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3.xml"/><Relationship Id="rId3" Type="http://schemas.openxmlformats.org/officeDocument/2006/relationships/image" Target="../media/image70.png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7.xml"/><Relationship Id="rId3" Type="http://schemas.openxmlformats.org/officeDocument/2006/relationships/image" Target="../media/image72.png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Relationship Id="rId3" Type="http://schemas.openxmlformats.org/officeDocument/2006/relationships/image" Target="../media/image78.png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71.png"/><Relationship Id="rId4" Type="http://schemas.openxmlformats.org/officeDocument/2006/relationships/image" Target="../media/image81.pn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1.xml"/><Relationship Id="rId3" Type="http://schemas.openxmlformats.org/officeDocument/2006/relationships/hyperlink" Target="https://level5.lyft.com/wp-content/uploads/2019/06/allcams_example.mp4" TargetMode="Externa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6.xml"/><Relationship Id="rId3" Type="http://schemas.openxmlformats.org/officeDocument/2006/relationships/image" Target="../media/image73.png"/><Relationship Id="rId4" Type="http://schemas.openxmlformats.org/officeDocument/2006/relationships/image" Target="../media/image75.png"/><Relationship Id="rId5" Type="http://schemas.openxmlformats.org/officeDocument/2006/relationships/image" Target="../media/image74.png"/><Relationship Id="rId6" Type="http://schemas.openxmlformats.org/officeDocument/2006/relationships/image" Target="../media/image79.png"/><Relationship Id="rId7" Type="http://schemas.openxmlformats.org/officeDocument/2006/relationships/image" Target="../media/image82.png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9.xml"/><Relationship Id="rId3" Type="http://schemas.openxmlformats.org/officeDocument/2006/relationships/image" Target="../media/image77.png"/><Relationship Id="rId4" Type="http://schemas.openxmlformats.org/officeDocument/2006/relationships/image" Target="../media/image8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0.xml"/><Relationship Id="rId3" Type="http://schemas.openxmlformats.org/officeDocument/2006/relationships/image" Target="../media/image80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6.png"/><Relationship Id="rId4" Type="http://schemas.openxmlformats.org/officeDocument/2006/relationships/image" Target="../media/image2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3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2.png"/><Relationship Id="rId4" Type="http://schemas.openxmlformats.org/officeDocument/2006/relationships/image" Target="../media/image43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Relationship Id="rId7" Type="http://schemas.openxmlformats.org/officeDocument/2006/relationships/image" Target="../media/image42.png"/><Relationship Id="rId8" Type="http://schemas.openxmlformats.org/officeDocument/2006/relationships/image" Target="../media/image35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Relationship Id="rId4" Type="http://schemas.openxmlformats.org/officeDocument/2006/relationships/image" Target="../media/image26.png"/><Relationship Id="rId5" Type="http://schemas.openxmlformats.org/officeDocument/2006/relationships/image" Target="../media/image4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8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0.gif"/><Relationship Id="rId4" Type="http://schemas.openxmlformats.org/officeDocument/2006/relationships/image" Target="../media/image3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3.gif"/><Relationship Id="rId4" Type="http://schemas.openxmlformats.org/officeDocument/2006/relationships/image" Target="../media/image5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gif"/><Relationship Id="rId4" Type="http://schemas.openxmlformats.org/officeDocument/2006/relationships/image" Target="../media/image3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4.gif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9.gif"/><Relationship Id="rId4" Type="http://schemas.openxmlformats.org/officeDocument/2006/relationships/image" Target="../media/image59.png"/><Relationship Id="rId5" Type="http://schemas.openxmlformats.org/officeDocument/2006/relationships/image" Target="../media/image34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9.gif"/><Relationship Id="rId4" Type="http://schemas.openxmlformats.org/officeDocument/2006/relationships/image" Target="../media/image48.gif"/><Relationship Id="rId5" Type="http://schemas.openxmlformats.org/officeDocument/2006/relationships/image" Target="../media/image59.png"/><Relationship Id="rId6" Type="http://schemas.openxmlformats.org/officeDocument/2006/relationships/image" Target="../media/image3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0.gif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gif"/><Relationship Id="rId4" Type="http://schemas.openxmlformats.org/officeDocument/2006/relationships/image" Target="../media/image5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3.gif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54.png"/><Relationship Id="rId4" Type="http://schemas.openxmlformats.org/officeDocument/2006/relationships/hyperlink" Target="http://drive.google.com/file/d/1aJAUXJMtU3YZ_hh1oNy6-QuZehxOCNwx/view" TargetMode="External"/><Relationship Id="rId5" Type="http://schemas.openxmlformats.org/officeDocument/2006/relationships/image" Target="../media/image3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57.png"/><Relationship Id="rId4" Type="http://schemas.openxmlformats.org/officeDocument/2006/relationships/image" Target="../media/image49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6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slide" Target="/ppt/slides/slide78.xml"/><Relationship Id="rId6" Type="http://schemas.openxmlformats.org/officeDocument/2006/relationships/slide" Target="/ppt/slides/slide79.xml"/><Relationship Id="rId7" Type="http://schemas.openxmlformats.org/officeDocument/2006/relationships/slide" Target="/ppt/slides/slide80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Relationship Id="rId6" Type="http://schemas.openxmlformats.org/officeDocument/2006/relationships/slide" Target="/ppt/slides/slide81.xml"/><Relationship Id="rId7" Type="http://schemas.openxmlformats.org/officeDocument/2006/relationships/slide" Target="/ppt/slides/slide82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slide" Target="/ppt/slides/slide82.xml"/><Relationship Id="rId5" Type="http://schemas.openxmlformats.org/officeDocument/2006/relationships/image" Target="../media/image62.png"/><Relationship Id="rId6" Type="http://schemas.openxmlformats.org/officeDocument/2006/relationships/slide" Target="/ppt/slides/slide79.xml"/><Relationship Id="rId7" Type="http://schemas.openxmlformats.org/officeDocument/2006/relationships/slide" Target="/ppt/slides/slide82.xml"/><Relationship Id="rId8" Type="http://schemas.openxmlformats.org/officeDocument/2006/relationships/slide" Target="/ppt/slides/slide81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2.png"/><Relationship Id="rId6" Type="http://schemas.openxmlformats.org/officeDocument/2006/relationships/slide" Target="/ppt/slides/slide81.xml"/><Relationship Id="rId7" Type="http://schemas.openxmlformats.org/officeDocument/2006/relationships/slide" Target="/ppt/slides/slide82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66.png"/><Relationship Id="rId4" Type="http://schemas.openxmlformats.org/officeDocument/2006/relationships/image" Target="../media/image60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56.png"/><Relationship Id="rId4" Type="http://schemas.openxmlformats.org/officeDocument/2006/relationships/image" Target="../media/image61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57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6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5" Type="http://schemas.openxmlformats.org/officeDocument/2006/relationships/image" Target="../media/image6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57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65.pn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63.png"/><Relationship Id="rId4" Type="http://schemas.openxmlformats.org/officeDocument/2006/relationships/image" Target="../media/image64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65.png"/><Relationship Id="rId4" Type="http://schemas.openxmlformats.org/officeDocument/2006/relationships/image" Target="../media/image6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73371" y="128570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Week 1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Data Scientist Mindset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5325" y="3639850"/>
            <a:ext cx="2412551" cy="47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4475" y="1"/>
            <a:ext cx="9377559" cy="56265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2"/>
          <p:cNvSpPr txBox="1"/>
          <p:nvPr>
            <p:ph type="title"/>
          </p:nvPr>
        </p:nvSpPr>
        <p:spPr>
          <a:xfrm>
            <a:off x="186400" y="195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Statistics Fundamentals</a:t>
            </a:r>
            <a:endParaRPr b="1" sz="7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55" name="Google Shape;955;p112"/>
          <p:cNvSpPr txBox="1"/>
          <p:nvPr/>
        </p:nvSpPr>
        <p:spPr>
          <a:xfrm>
            <a:off x="249575" y="447375"/>
            <a:ext cx="5384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15 Marbles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6" name="Google Shape;9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7" name="Google Shape;95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8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8" name="Google Shape;95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9" name="Google Shape;95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4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0" name="Google Shape;96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8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1" name="Google Shape;96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6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4" name="Google Shape;96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8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5" name="Google Shape;965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5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10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55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10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9" name="Google Shape;969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375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sp>
        <p:nvSpPr>
          <p:cNvPr id="970" name="Google Shape;970;p112"/>
          <p:cNvSpPr txBox="1"/>
          <p:nvPr/>
        </p:nvSpPr>
        <p:spPr>
          <a:xfrm>
            <a:off x="281425" y="2468325"/>
            <a:ext cx="7335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10 Desired outcomes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1" name="Google Shape;97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2" name="Google Shape;972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3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6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9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2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0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3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p113"/>
          <p:cNvSpPr txBox="1"/>
          <p:nvPr/>
        </p:nvSpPr>
        <p:spPr>
          <a:xfrm>
            <a:off x="249575" y="447375"/>
            <a:ext cx="5384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14 Marbles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86" name="Google Shape;98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7" name="Google Shape;98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8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8" name="Google Shape;98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9" name="Google Shape;98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4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8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6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3" name="Google Shape;99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4" name="Google Shape;99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8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5" name="Google Shape;995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5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6" name="Google Shape;99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10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7" name="Google Shape;997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55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8" name="Google Shape;998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10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9" name="Google Shape;999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375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sp>
        <p:nvSpPr>
          <p:cNvPr id="1000" name="Google Shape;1000;p113"/>
          <p:cNvSpPr txBox="1"/>
          <p:nvPr/>
        </p:nvSpPr>
        <p:spPr>
          <a:xfrm>
            <a:off x="281425" y="2468325"/>
            <a:ext cx="7335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9</a:t>
            </a: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 Desired outcomes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01" name="Google Shape;1001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3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6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5" name="Google Shape;100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9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2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8" name="Google Shape;1008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0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9" name="Google Shape;1009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quiz:balls examples</a:t>
            </a:r>
            <a:endParaRPr/>
          </a:p>
        </p:txBody>
      </p:sp>
      <p:sp>
        <p:nvSpPr>
          <p:cNvPr id="1015" name="Google Shape;1015;p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9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1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22" name="Google Shape;1022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3" name="Google Shape;1023;p115"/>
          <p:cNvSpPr/>
          <p:nvPr/>
        </p:nvSpPr>
        <p:spPr>
          <a:xfrm>
            <a:off x="2154575" y="3570275"/>
            <a:ext cx="1281600" cy="495600"/>
          </a:xfrm>
          <a:prstGeom prst="diamond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4" name="Google Shape;1024;p115"/>
          <p:cNvSpPr txBox="1"/>
          <p:nvPr/>
        </p:nvSpPr>
        <p:spPr>
          <a:xfrm>
            <a:off x="1015400" y="3160150"/>
            <a:ext cx="2534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Last 10 Games it was: 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0" name="Google Shape;1030;p1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31" name="Google Shape;103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2" name="Google Shape;1032;p116"/>
          <p:cNvSpPr/>
          <p:nvPr/>
        </p:nvSpPr>
        <p:spPr>
          <a:xfrm>
            <a:off x="2154575" y="3570275"/>
            <a:ext cx="1281600" cy="495600"/>
          </a:xfrm>
          <a:prstGeom prst="diamond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3" name="Google Shape;1033;p116"/>
          <p:cNvSpPr txBox="1"/>
          <p:nvPr/>
        </p:nvSpPr>
        <p:spPr>
          <a:xfrm>
            <a:off x="1015400" y="3160150"/>
            <a:ext cx="2534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Last 10 Games it was: 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4" name="Google Shape;1034;p116"/>
          <p:cNvSpPr txBox="1"/>
          <p:nvPr/>
        </p:nvSpPr>
        <p:spPr>
          <a:xfrm>
            <a:off x="4032900" y="3249900"/>
            <a:ext cx="42849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is the probability that  is     on the next turn?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35" name="Google Shape;1035;p116"/>
          <p:cNvSpPr/>
          <p:nvPr/>
        </p:nvSpPr>
        <p:spPr>
          <a:xfrm>
            <a:off x="4742900" y="3699900"/>
            <a:ext cx="776100" cy="366000"/>
          </a:xfrm>
          <a:prstGeom prst="diamond">
            <a:avLst/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1" name="Google Shape;1041;p1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42" name="Google Shape;1042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117"/>
          <p:cNvSpPr txBox="1"/>
          <p:nvPr/>
        </p:nvSpPr>
        <p:spPr>
          <a:xfrm>
            <a:off x="3441900" y="3222800"/>
            <a:ext cx="2534700" cy="4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37 Outcomes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18 Desired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= 18/37 = 48.6% 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118"/>
          <p:cNvSpPr txBox="1"/>
          <p:nvPr>
            <p:ph type="title"/>
          </p:nvPr>
        </p:nvSpPr>
        <p:spPr>
          <a:xfrm>
            <a:off x="254750" y="17779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200">
                <a:latin typeface="Open Sans"/>
                <a:ea typeface="Open Sans"/>
                <a:cs typeface="Open Sans"/>
                <a:sym typeface="Open Sans"/>
              </a:rPr>
              <a:t>Break</a:t>
            </a:r>
            <a:endParaRPr b="1" sz="7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3" name="Google Shape;1053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data?</a:t>
            </a:r>
            <a:endParaRPr/>
          </a:p>
        </p:txBody>
      </p:sp>
      <p:sp>
        <p:nvSpPr>
          <p:cNvPr id="1059" name="Google Shape;1059;p120"/>
          <p:cNvSpPr txBox="1"/>
          <p:nvPr>
            <p:ph idx="1" type="body"/>
          </p:nvPr>
        </p:nvSpPr>
        <p:spPr>
          <a:xfrm>
            <a:off x="377475" y="1504275"/>
            <a:ext cx="501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Data is a collection of facts, such as numbers, words, measurements, observations or even just descriptions of things.</a:t>
            </a:r>
            <a:endParaRPr/>
          </a:p>
        </p:txBody>
      </p:sp>
      <p:pic>
        <p:nvPicPr>
          <p:cNvPr id="1060" name="Google Shape;106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5275" y="1504276"/>
            <a:ext cx="3631275" cy="257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</a:t>
            </a:r>
            <a:endParaRPr/>
          </a:p>
        </p:txBody>
      </p:sp>
      <p:sp>
        <p:nvSpPr>
          <p:cNvPr id="1066" name="Google Shape;1066;p121"/>
          <p:cNvSpPr/>
          <p:nvPr/>
        </p:nvSpPr>
        <p:spPr>
          <a:xfrm>
            <a:off x="2856000" y="11290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Data</a:t>
            </a:r>
            <a:endParaRPr sz="2400"/>
          </a:p>
        </p:txBody>
      </p:sp>
      <p:sp>
        <p:nvSpPr>
          <p:cNvPr id="1067" name="Google Shape;1067;p121"/>
          <p:cNvSpPr/>
          <p:nvPr/>
        </p:nvSpPr>
        <p:spPr>
          <a:xfrm>
            <a:off x="575425" y="26228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Qualitative</a:t>
            </a:r>
            <a:endParaRPr sz="2400"/>
          </a:p>
        </p:txBody>
      </p:sp>
      <p:sp>
        <p:nvSpPr>
          <p:cNvPr id="1068" name="Google Shape;1068;p121"/>
          <p:cNvSpPr/>
          <p:nvPr/>
        </p:nvSpPr>
        <p:spPr>
          <a:xfrm>
            <a:off x="5400300" y="26228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Quantitative</a:t>
            </a:r>
            <a:endParaRPr sz="2400"/>
          </a:p>
        </p:txBody>
      </p:sp>
      <p:cxnSp>
        <p:nvCxnSpPr>
          <p:cNvPr id="1069" name="Google Shape;1069;p121"/>
          <p:cNvCxnSpPr>
            <a:stCxn id="1066" idx="2"/>
            <a:endCxn id="1067" idx="0"/>
          </p:cNvCxnSpPr>
          <p:nvPr/>
        </p:nvCxnSpPr>
        <p:spPr>
          <a:xfrm flipH="1">
            <a:off x="2291400" y="1998775"/>
            <a:ext cx="228060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0" name="Google Shape;1070;p121"/>
          <p:cNvCxnSpPr>
            <a:stCxn id="1066" idx="2"/>
            <a:endCxn id="1068" idx="0"/>
          </p:cNvCxnSpPr>
          <p:nvPr/>
        </p:nvCxnSpPr>
        <p:spPr>
          <a:xfrm>
            <a:off x="4572000" y="1998775"/>
            <a:ext cx="254430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Your Grades:</a:t>
            </a:r>
            <a:br>
              <a:rPr b="1" lang="de" sz="36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3,3,1,5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Mean: (3+3+1+5)/4 = 3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</a:t>
            </a:r>
            <a:endParaRPr/>
          </a:p>
        </p:txBody>
      </p:sp>
      <p:sp>
        <p:nvSpPr>
          <p:cNvPr id="1076" name="Google Shape;1076;p122"/>
          <p:cNvSpPr/>
          <p:nvPr/>
        </p:nvSpPr>
        <p:spPr>
          <a:xfrm>
            <a:off x="2856000" y="11290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Data</a:t>
            </a:r>
            <a:endParaRPr sz="2400"/>
          </a:p>
        </p:txBody>
      </p:sp>
      <p:sp>
        <p:nvSpPr>
          <p:cNvPr id="1077" name="Google Shape;1077;p122"/>
          <p:cNvSpPr/>
          <p:nvPr/>
        </p:nvSpPr>
        <p:spPr>
          <a:xfrm>
            <a:off x="575425" y="26228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Qualitative</a:t>
            </a:r>
            <a:endParaRPr sz="2400"/>
          </a:p>
        </p:txBody>
      </p:sp>
      <p:sp>
        <p:nvSpPr>
          <p:cNvPr id="1078" name="Google Shape;1078;p122"/>
          <p:cNvSpPr/>
          <p:nvPr/>
        </p:nvSpPr>
        <p:spPr>
          <a:xfrm>
            <a:off x="5400300" y="26228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Quantitative</a:t>
            </a:r>
            <a:endParaRPr sz="2400"/>
          </a:p>
        </p:txBody>
      </p:sp>
      <p:cxnSp>
        <p:nvCxnSpPr>
          <p:cNvPr id="1079" name="Google Shape;1079;p122"/>
          <p:cNvCxnSpPr>
            <a:stCxn id="1076" idx="2"/>
            <a:endCxn id="1077" idx="0"/>
          </p:cNvCxnSpPr>
          <p:nvPr/>
        </p:nvCxnSpPr>
        <p:spPr>
          <a:xfrm flipH="1">
            <a:off x="2291400" y="1998775"/>
            <a:ext cx="228060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80" name="Google Shape;1080;p122"/>
          <p:cNvCxnSpPr>
            <a:stCxn id="1076" idx="2"/>
            <a:endCxn id="1078" idx="0"/>
          </p:cNvCxnSpPr>
          <p:nvPr/>
        </p:nvCxnSpPr>
        <p:spPr>
          <a:xfrm>
            <a:off x="4572000" y="1998775"/>
            <a:ext cx="254430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81" name="Google Shape;1081;p122"/>
          <p:cNvSpPr txBox="1"/>
          <p:nvPr/>
        </p:nvSpPr>
        <p:spPr>
          <a:xfrm>
            <a:off x="648650" y="3546325"/>
            <a:ext cx="32841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Excellent</a:t>
            </a:r>
            <a:r>
              <a:rPr lang="de"/>
              <a:t> Data Science course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Big soda cup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Male</a:t>
            </a:r>
            <a:endParaRPr/>
          </a:p>
        </p:txBody>
      </p:sp>
      <p:sp>
        <p:nvSpPr>
          <p:cNvPr id="1082" name="Google Shape;1082;p122"/>
          <p:cNvSpPr txBox="1"/>
          <p:nvPr/>
        </p:nvSpPr>
        <p:spPr>
          <a:xfrm>
            <a:off x="5400300" y="3546325"/>
            <a:ext cx="32841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10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500 ml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3.625, 1.234, 5.223 ...</a:t>
            </a:r>
            <a:endParaRPr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Quantitative</a:t>
            </a:r>
            <a:r>
              <a:rPr lang="de"/>
              <a:t> Data Types </a:t>
            </a:r>
            <a:endParaRPr/>
          </a:p>
        </p:txBody>
      </p:sp>
      <p:sp>
        <p:nvSpPr>
          <p:cNvPr id="1088" name="Google Shape;1088;p123"/>
          <p:cNvSpPr/>
          <p:nvPr/>
        </p:nvSpPr>
        <p:spPr>
          <a:xfrm>
            <a:off x="2856000" y="11290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>
                <a:solidFill>
                  <a:schemeClr val="dk1"/>
                </a:solidFill>
              </a:rPr>
              <a:t>Quantitative </a:t>
            </a:r>
            <a:r>
              <a:rPr lang="de" sz="2400"/>
              <a:t>Data</a:t>
            </a:r>
            <a:endParaRPr sz="2400"/>
          </a:p>
        </p:txBody>
      </p:sp>
      <p:sp>
        <p:nvSpPr>
          <p:cNvPr id="1089" name="Google Shape;1089;p123"/>
          <p:cNvSpPr/>
          <p:nvPr/>
        </p:nvSpPr>
        <p:spPr>
          <a:xfrm>
            <a:off x="575425" y="26228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Discrete</a:t>
            </a:r>
            <a:endParaRPr sz="2400"/>
          </a:p>
        </p:txBody>
      </p:sp>
      <p:sp>
        <p:nvSpPr>
          <p:cNvPr id="1090" name="Google Shape;1090;p123"/>
          <p:cNvSpPr/>
          <p:nvPr/>
        </p:nvSpPr>
        <p:spPr>
          <a:xfrm>
            <a:off x="5400300" y="26228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Continuous</a:t>
            </a:r>
            <a:endParaRPr sz="2400"/>
          </a:p>
        </p:txBody>
      </p:sp>
      <p:cxnSp>
        <p:nvCxnSpPr>
          <p:cNvPr id="1091" name="Google Shape;1091;p123"/>
          <p:cNvCxnSpPr>
            <a:stCxn id="1088" idx="2"/>
            <a:endCxn id="1089" idx="0"/>
          </p:cNvCxnSpPr>
          <p:nvPr/>
        </p:nvCxnSpPr>
        <p:spPr>
          <a:xfrm flipH="1">
            <a:off x="2291400" y="1998775"/>
            <a:ext cx="228060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2" name="Google Shape;1092;p123"/>
          <p:cNvCxnSpPr>
            <a:stCxn id="1088" idx="2"/>
            <a:endCxn id="1090" idx="0"/>
          </p:cNvCxnSpPr>
          <p:nvPr/>
        </p:nvCxnSpPr>
        <p:spPr>
          <a:xfrm>
            <a:off x="4572000" y="1998775"/>
            <a:ext cx="254430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93" name="Google Shape;1093;p123"/>
          <p:cNvSpPr txBox="1"/>
          <p:nvPr/>
        </p:nvSpPr>
        <p:spPr>
          <a:xfrm>
            <a:off x="648650" y="3546325"/>
            <a:ext cx="32841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Based on counting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Finite amount values</a:t>
            </a:r>
            <a:endParaRPr/>
          </a:p>
        </p:txBody>
      </p:sp>
      <p:sp>
        <p:nvSpPr>
          <p:cNvPr id="1094" name="Google Shape;1094;p123"/>
          <p:cNvSpPr txBox="1"/>
          <p:nvPr/>
        </p:nvSpPr>
        <p:spPr>
          <a:xfrm>
            <a:off x="5400300" y="3546325"/>
            <a:ext cx="32841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Based on measuring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</a:t>
            </a:r>
            <a:r>
              <a:rPr lang="de"/>
              <a:t>an take any value (within a range)</a:t>
            </a:r>
            <a:endParaRPr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p1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Qualitative</a:t>
            </a:r>
            <a:r>
              <a:rPr lang="de"/>
              <a:t> Data Types</a:t>
            </a:r>
            <a:endParaRPr/>
          </a:p>
        </p:txBody>
      </p:sp>
      <p:sp>
        <p:nvSpPr>
          <p:cNvPr id="1100" name="Google Shape;1100;p124"/>
          <p:cNvSpPr/>
          <p:nvPr/>
        </p:nvSpPr>
        <p:spPr>
          <a:xfrm>
            <a:off x="2856000" y="11290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800">
                <a:solidFill>
                  <a:schemeClr val="dk1"/>
                </a:solidFill>
              </a:rPr>
              <a:t>Qualitative </a:t>
            </a:r>
            <a:r>
              <a:rPr lang="de" sz="2400"/>
              <a:t>Data</a:t>
            </a:r>
            <a:endParaRPr sz="2400"/>
          </a:p>
        </p:txBody>
      </p:sp>
      <p:sp>
        <p:nvSpPr>
          <p:cNvPr id="1101" name="Google Shape;1101;p124"/>
          <p:cNvSpPr/>
          <p:nvPr/>
        </p:nvSpPr>
        <p:spPr>
          <a:xfrm>
            <a:off x="575425" y="26228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Nominal</a:t>
            </a:r>
            <a:endParaRPr sz="2400"/>
          </a:p>
        </p:txBody>
      </p:sp>
      <p:sp>
        <p:nvSpPr>
          <p:cNvPr id="1102" name="Google Shape;1102;p124"/>
          <p:cNvSpPr/>
          <p:nvPr/>
        </p:nvSpPr>
        <p:spPr>
          <a:xfrm>
            <a:off x="5400300" y="2622875"/>
            <a:ext cx="3432000" cy="8697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Ordinal</a:t>
            </a:r>
            <a:endParaRPr sz="2400"/>
          </a:p>
        </p:txBody>
      </p:sp>
      <p:cxnSp>
        <p:nvCxnSpPr>
          <p:cNvPr id="1103" name="Google Shape;1103;p124"/>
          <p:cNvCxnSpPr>
            <a:stCxn id="1100" idx="2"/>
            <a:endCxn id="1101" idx="0"/>
          </p:cNvCxnSpPr>
          <p:nvPr/>
        </p:nvCxnSpPr>
        <p:spPr>
          <a:xfrm flipH="1">
            <a:off x="2291400" y="1998775"/>
            <a:ext cx="228060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4" name="Google Shape;1104;p124"/>
          <p:cNvCxnSpPr>
            <a:stCxn id="1100" idx="2"/>
            <a:endCxn id="1102" idx="0"/>
          </p:cNvCxnSpPr>
          <p:nvPr/>
        </p:nvCxnSpPr>
        <p:spPr>
          <a:xfrm>
            <a:off x="4572000" y="1998775"/>
            <a:ext cx="2544300" cy="624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05" name="Google Shape;1105;p124"/>
          <p:cNvSpPr txBox="1"/>
          <p:nvPr/>
        </p:nvSpPr>
        <p:spPr>
          <a:xfrm>
            <a:off x="648650" y="3546325"/>
            <a:ext cx="32841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Used to label </a:t>
            </a:r>
            <a:r>
              <a:rPr lang="de"/>
              <a:t>variables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Can not be ordered or measured</a:t>
            </a:r>
            <a:endParaRPr/>
          </a:p>
        </p:txBody>
      </p:sp>
      <p:sp>
        <p:nvSpPr>
          <p:cNvPr id="1106" name="Google Shape;1106;p124"/>
          <p:cNvSpPr txBox="1"/>
          <p:nvPr/>
        </p:nvSpPr>
        <p:spPr>
          <a:xfrm>
            <a:off x="5400300" y="3546325"/>
            <a:ext cx="3284100" cy="1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Follow natural order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de"/>
              <a:t>D</a:t>
            </a:r>
            <a:r>
              <a:rPr lang="de"/>
              <a:t>ifferences between the data values cannot be determined or are meaningless. </a:t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0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1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Data Types</a:t>
            </a:r>
            <a:endParaRPr/>
          </a:p>
        </p:txBody>
      </p:sp>
      <p:sp>
        <p:nvSpPr>
          <p:cNvPr id="1112" name="Google Shape;1112;p125"/>
          <p:cNvSpPr/>
          <p:nvPr/>
        </p:nvSpPr>
        <p:spPr>
          <a:xfrm>
            <a:off x="2961418" y="1129075"/>
            <a:ext cx="2991300" cy="6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Data</a:t>
            </a:r>
            <a:endParaRPr sz="2400"/>
          </a:p>
        </p:txBody>
      </p:sp>
      <p:sp>
        <p:nvSpPr>
          <p:cNvPr id="1113" name="Google Shape;1113;p125"/>
          <p:cNvSpPr/>
          <p:nvPr/>
        </p:nvSpPr>
        <p:spPr>
          <a:xfrm>
            <a:off x="973750" y="2247576"/>
            <a:ext cx="2991300" cy="6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Qualitative</a:t>
            </a:r>
            <a:endParaRPr sz="2400"/>
          </a:p>
        </p:txBody>
      </p:sp>
      <p:sp>
        <p:nvSpPr>
          <p:cNvPr id="1114" name="Google Shape;1114;p125"/>
          <p:cNvSpPr/>
          <p:nvPr/>
        </p:nvSpPr>
        <p:spPr>
          <a:xfrm>
            <a:off x="5178940" y="2247576"/>
            <a:ext cx="2991300" cy="6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Quantitative</a:t>
            </a:r>
            <a:endParaRPr sz="2400"/>
          </a:p>
        </p:txBody>
      </p:sp>
      <p:cxnSp>
        <p:nvCxnSpPr>
          <p:cNvPr id="1115" name="Google Shape;1115;p125"/>
          <p:cNvCxnSpPr>
            <a:stCxn id="1112" idx="2"/>
            <a:endCxn id="1113" idx="0"/>
          </p:cNvCxnSpPr>
          <p:nvPr/>
        </p:nvCxnSpPr>
        <p:spPr>
          <a:xfrm flipH="1">
            <a:off x="2469268" y="1780375"/>
            <a:ext cx="19878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6" name="Google Shape;1116;p125"/>
          <p:cNvCxnSpPr>
            <a:stCxn id="1112" idx="2"/>
            <a:endCxn id="1114" idx="0"/>
          </p:cNvCxnSpPr>
          <p:nvPr/>
        </p:nvCxnSpPr>
        <p:spPr>
          <a:xfrm>
            <a:off x="4457068" y="1780375"/>
            <a:ext cx="2217600" cy="467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17" name="Google Shape;1117;p125"/>
          <p:cNvSpPr/>
          <p:nvPr/>
        </p:nvSpPr>
        <p:spPr>
          <a:xfrm>
            <a:off x="311700" y="3528575"/>
            <a:ext cx="1945500" cy="6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Nominal</a:t>
            </a:r>
            <a:endParaRPr sz="2400"/>
          </a:p>
        </p:txBody>
      </p:sp>
      <p:sp>
        <p:nvSpPr>
          <p:cNvPr id="1118" name="Google Shape;1118;p125"/>
          <p:cNvSpPr/>
          <p:nvPr/>
        </p:nvSpPr>
        <p:spPr>
          <a:xfrm>
            <a:off x="2521188" y="3528575"/>
            <a:ext cx="1945500" cy="6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Ordinal</a:t>
            </a:r>
            <a:endParaRPr sz="2400"/>
          </a:p>
        </p:txBody>
      </p:sp>
      <p:sp>
        <p:nvSpPr>
          <p:cNvPr id="1119" name="Google Shape;1119;p125"/>
          <p:cNvSpPr/>
          <p:nvPr/>
        </p:nvSpPr>
        <p:spPr>
          <a:xfrm>
            <a:off x="6886800" y="3528575"/>
            <a:ext cx="1945500" cy="6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Continuous</a:t>
            </a:r>
            <a:endParaRPr sz="2400"/>
          </a:p>
        </p:txBody>
      </p:sp>
      <p:sp>
        <p:nvSpPr>
          <p:cNvPr id="1120" name="Google Shape;1120;p125"/>
          <p:cNvSpPr/>
          <p:nvPr/>
        </p:nvSpPr>
        <p:spPr>
          <a:xfrm>
            <a:off x="4730700" y="3528575"/>
            <a:ext cx="1945500" cy="6513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 sz="2400"/>
              <a:t>Discrete</a:t>
            </a:r>
            <a:endParaRPr sz="2400"/>
          </a:p>
        </p:txBody>
      </p:sp>
      <p:cxnSp>
        <p:nvCxnSpPr>
          <p:cNvPr id="1121" name="Google Shape;1121;p125"/>
          <p:cNvCxnSpPr>
            <a:stCxn id="1113" idx="2"/>
            <a:endCxn id="1118" idx="0"/>
          </p:cNvCxnSpPr>
          <p:nvPr/>
        </p:nvCxnSpPr>
        <p:spPr>
          <a:xfrm>
            <a:off x="2469400" y="2898876"/>
            <a:ext cx="1024500" cy="6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2" name="Google Shape;1122;p125"/>
          <p:cNvCxnSpPr>
            <a:stCxn id="1113" idx="2"/>
            <a:endCxn id="1117" idx="0"/>
          </p:cNvCxnSpPr>
          <p:nvPr/>
        </p:nvCxnSpPr>
        <p:spPr>
          <a:xfrm flipH="1">
            <a:off x="1284400" y="2898876"/>
            <a:ext cx="1185000" cy="6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3" name="Google Shape;1123;p125"/>
          <p:cNvCxnSpPr>
            <a:stCxn id="1114" idx="2"/>
            <a:endCxn id="1120" idx="0"/>
          </p:cNvCxnSpPr>
          <p:nvPr/>
        </p:nvCxnSpPr>
        <p:spPr>
          <a:xfrm flipH="1">
            <a:off x="5703490" y="2898876"/>
            <a:ext cx="971100" cy="6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24" name="Google Shape;1124;p125"/>
          <p:cNvCxnSpPr>
            <a:stCxn id="1114" idx="2"/>
            <a:endCxn id="1119" idx="0"/>
          </p:cNvCxnSpPr>
          <p:nvPr/>
        </p:nvCxnSpPr>
        <p:spPr>
          <a:xfrm>
            <a:off x="6674590" y="2898876"/>
            <a:ext cx="1185000" cy="629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26"/>
          <p:cNvSpPr txBox="1"/>
          <p:nvPr>
            <p:ph type="title"/>
          </p:nvPr>
        </p:nvSpPr>
        <p:spPr>
          <a:xfrm>
            <a:off x="311700" y="39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Apartment Data</a:t>
            </a:r>
            <a:endParaRPr/>
          </a:p>
        </p:txBody>
      </p:sp>
      <p:graphicFrame>
        <p:nvGraphicFramePr>
          <p:cNvPr id="1130" name="Google Shape;1130;p126"/>
          <p:cNvGraphicFramePr/>
          <p:nvPr/>
        </p:nvGraphicFramePr>
        <p:xfrm>
          <a:off x="543825" y="11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{4BFE08EC-040B-4B1E-B595-76382235D29A}</a:tableStyleId>
              </a:tblPr>
              <a:tblGrid>
                <a:gridCol w="1572850"/>
                <a:gridCol w="1572850"/>
                <a:gridCol w="1572850"/>
                <a:gridCol w="1572850"/>
                <a:gridCol w="1572850"/>
              </a:tblGrid>
              <a:tr h="85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Street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Amount of Rooms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Area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Glacisstrasse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Luxury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2500000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Inffeldgasse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Standart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450000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Kasernstrasse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Econom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100000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Kreuzgasse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Luxury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3000000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p127"/>
          <p:cNvSpPr txBox="1"/>
          <p:nvPr>
            <p:ph type="title"/>
          </p:nvPr>
        </p:nvSpPr>
        <p:spPr>
          <a:xfrm>
            <a:off x="311700" y="398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Example Apartment Data</a:t>
            </a:r>
            <a:endParaRPr/>
          </a:p>
        </p:txBody>
      </p:sp>
      <p:graphicFrame>
        <p:nvGraphicFramePr>
          <p:cNvPr id="1136" name="Google Shape;1136;p127"/>
          <p:cNvGraphicFramePr/>
          <p:nvPr/>
        </p:nvGraphicFramePr>
        <p:xfrm>
          <a:off x="543825" y="1103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{4BFE08EC-040B-4B1E-B595-76382235D29A}</a:tableStyleId>
              </a:tblPr>
              <a:tblGrid>
                <a:gridCol w="1572850"/>
                <a:gridCol w="1572850"/>
                <a:gridCol w="1572850"/>
                <a:gridCol w="1572850"/>
                <a:gridCol w="1572850"/>
              </a:tblGrid>
              <a:tr h="85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Street Name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Amount of Rooms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Area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Type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Glacisstrasse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Luxury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2500000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Inffeldgasse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120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Standart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450000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Kasernstrasse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Econom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100000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Kreuzgasse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6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250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Luxury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3000000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137" name="Google Shape;1137;p127"/>
          <p:cNvSpPr/>
          <p:nvPr/>
        </p:nvSpPr>
        <p:spPr>
          <a:xfrm>
            <a:off x="543825" y="4296125"/>
            <a:ext cx="1551300" cy="4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Nominal</a:t>
            </a:r>
            <a:endParaRPr/>
          </a:p>
        </p:txBody>
      </p:sp>
      <p:sp>
        <p:nvSpPr>
          <p:cNvPr id="1138" name="Google Shape;1138;p127"/>
          <p:cNvSpPr/>
          <p:nvPr/>
        </p:nvSpPr>
        <p:spPr>
          <a:xfrm>
            <a:off x="2116675" y="4296125"/>
            <a:ext cx="1551300" cy="4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Discrete</a:t>
            </a:r>
            <a:endParaRPr/>
          </a:p>
        </p:txBody>
      </p:sp>
      <p:sp>
        <p:nvSpPr>
          <p:cNvPr id="1139" name="Google Shape;1139;p127"/>
          <p:cNvSpPr/>
          <p:nvPr/>
        </p:nvSpPr>
        <p:spPr>
          <a:xfrm>
            <a:off x="3689525" y="4296125"/>
            <a:ext cx="1551300" cy="4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Continuous</a:t>
            </a:r>
            <a:endParaRPr/>
          </a:p>
        </p:txBody>
      </p:sp>
      <p:sp>
        <p:nvSpPr>
          <p:cNvPr id="1140" name="Google Shape;1140;p127"/>
          <p:cNvSpPr/>
          <p:nvPr/>
        </p:nvSpPr>
        <p:spPr>
          <a:xfrm>
            <a:off x="5262375" y="4296125"/>
            <a:ext cx="1551300" cy="4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Ordinal</a:t>
            </a:r>
            <a:endParaRPr/>
          </a:p>
        </p:txBody>
      </p:sp>
      <p:sp>
        <p:nvSpPr>
          <p:cNvPr id="1141" name="Google Shape;1141;p127"/>
          <p:cNvSpPr/>
          <p:nvPr/>
        </p:nvSpPr>
        <p:spPr>
          <a:xfrm>
            <a:off x="6835225" y="4296125"/>
            <a:ext cx="1551300" cy="480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>
                <a:solidFill>
                  <a:schemeClr val="dk1"/>
                </a:solidFill>
              </a:rPr>
              <a:t>Continuous</a:t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p1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about Postal Code?</a:t>
            </a:r>
            <a:endParaRPr/>
          </a:p>
        </p:txBody>
      </p:sp>
      <p:graphicFrame>
        <p:nvGraphicFramePr>
          <p:cNvPr id="1147" name="Google Shape;1147;p128"/>
          <p:cNvGraphicFramePr/>
          <p:nvPr/>
        </p:nvGraphicFramePr>
        <p:xfrm>
          <a:off x="3772950" y="123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{4BFE08EC-040B-4B1E-B595-76382235D29A}</a:tableStyleId>
              </a:tblPr>
              <a:tblGrid>
                <a:gridCol w="1598100"/>
              </a:tblGrid>
              <a:tr h="66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Postal Code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8010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8010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8041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665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8020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Predicting Price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graphicFrame>
        <p:nvGraphicFramePr>
          <p:cNvPr id="1153" name="Google Shape;1153;p129"/>
          <p:cNvGraphicFramePr/>
          <p:nvPr/>
        </p:nvGraphicFramePr>
        <p:xfrm>
          <a:off x="2862100" y="1245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{4BFE08EC-040B-4B1E-B595-76382235D29A}</a:tableStyleId>
              </a:tblPr>
              <a:tblGrid>
                <a:gridCol w="1572850"/>
                <a:gridCol w="1572850"/>
              </a:tblGrid>
              <a:tr h="8543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Amount of Rooms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Price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3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125000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52000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62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2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75000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540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4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de"/>
                        <a:t>148000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7" name="Shape 1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8" name="Google Shape;1158;p1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- House Price/Number Rooms</a:t>
            </a:r>
            <a:endParaRPr/>
          </a:p>
        </p:txBody>
      </p:sp>
      <p:sp>
        <p:nvSpPr>
          <p:cNvPr id="1159" name="Google Shape;1159;p1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0" name="Google Shape;1160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41" y="0"/>
            <a:ext cx="844832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1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Linear Regression - House Price/Number Rooms</a:t>
            </a:r>
            <a:endParaRPr/>
          </a:p>
        </p:txBody>
      </p:sp>
      <p:sp>
        <p:nvSpPr>
          <p:cNvPr id="1166" name="Google Shape;1166;p1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67" name="Google Shape;116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141" y="0"/>
            <a:ext cx="844832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8" name="Google Shape;1168;p131"/>
          <p:cNvCxnSpPr/>
          <p:nvPr/>
        </p:nvCxnSpPr>
        <p:spPr>
          <a:xfrm flipH="1" rot="10800000">
            <a:off x="689275" y="955975"/>
            <a:ext cx="7699800" cy="2857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Your Grades:</a:t>
            </a:r>
            <a:br>
              <a:rPr b="1" lang="de" sz="36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3,3,1,5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Mean: (3+3+1+5)/4 = 3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0" y="3398063"/>
            <a:ext cx="6057900" cy="143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1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4" name="Google Shape;1174;p13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75" name="Google Shape;1175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5" y="0"/>
            <a:ext cx="852059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9" name="Shape 1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0" name="Google Shape;1180;p1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1" name="Google Shape;1181;p13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82" name="Google Shape;1182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5" y="0"/>
            <a:ext cx="8520598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83" name="Google Shape;1183;p133"/>
          <p:cNvCxnSpPr/>
          <p:nvPr/>
        </p:nvCxnSpPr>
        <p:spPr>
          <a:xfrm flipH="1" rot="10800000">
            <a:off x="845125" y="436375"/>
            <a:ext cx="3886200" cy="4291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8" name="Google Shape;1188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1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0" name="Google Shape;1190;p1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5" y="0"/>
            <a:ext cx="8520598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1" name="Google Shape;1191;p134"/>
          <p:cNvCxnSpPr/>
          <p:nvPr/>
        </p:nvCxnSpPr>
        <p:spPr>
          <a:xfrm flipH="1" rot="10800000">
            <a:off x="1156850" y="1839250"/>
            <a:ext cx="7242600" cy="16521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1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13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98" name="Google Shape;1198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275" y="0"/>
            <a:ext cx="8520598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99" name="Google Shape;1199;p135"/>
          <p:cNvCxnSpPr/>
          <p:nvPr/>
        </p:nvCxnSpPr>
        <p:spPr>
          <a:xfrm>
            <a:off x="855525" y="3127675"/>
            <a:ext cx="7460700" cy="457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3" name="Shape 1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4" name="Google Shape;1204;p136"/>
          <p:cNvSpPr txBox="1"/>
          <p:nvPr>
            <p:ph type="title"/>
          </p:nvPr>
        </p:nvSpPr>
        <p:spPr>
          <a:xfrm>
            <a:off x="311700" y="121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How much 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data do we need?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p137"/>
          <p:cNvSpPr txBox="1"/>
          <p:nvPr>
            <p:ph type="title"/>
          </p:nvPr>
        </p:nvSpPr>
        <p:spPr>
          <a:xfrm>
            <a:off x="311700" y="121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How much </a:t>
            </a:r>
            <a:endParaRPr b="1" sz="48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data do we need?</a:t>
            </a:r>
            <a:endParaRPr b="1" sz="4800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Depends on the Problem.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p1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1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https://giphy.com/videos/ConnectedMovie-sony-connected-movie-fUNQhFbC05DMRwCYPF</a:t>
            </a:r>
            <a:endParaRPr/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1" name="Google Shape;1221;p1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22" name="Google Shape;1222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40"/>
          <p:cNvSpPr txBox="1"/>
          <p:nvPr>
            <p:ph type="title"/>
          </p:nvPr>
        </p:nvSpPr>
        <p:spPr>
          <a:xfrm>
            <a:off x="5416375" y="2285400"/>
            <a:ext cx="2928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99% Dog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28" name="Google Shape;1228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625" y="996635"/>
            <a:ext cx="4600400" cy="3064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9" name="Google Shape;1229;p140"/>
          <p:cNvSpPr txBox="1"/>
          <p:nvPr/>
        </p:nvSpPr>
        <p:spPr>
          <a:xfrm>
            <a:off x="5695875" y="1366575"/>
            <a:ext cx="2173500" cy="6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41"/>
          <p:cNvSpPr txBox="1"/>
          <p:nvPr>
            <p:ph type="title"/>
          </p:nvPr>
        </p:nvSpPr>
        <p:spPr>
          <a:xfrm>
            <a:off x="236375" y="68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How much data for 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Image Classifier?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5" name="Google Shape;1235;p141"/>
          <p:cNvSpPr txBox="1"/>
          <p:nvPr>
            <p:ph idx="1" type="body"/>
          </p:nvPr>
        </p:nvSpPr>
        <p:spPr>
          <a:xfrm>
            <a:off x="311700" y="2508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~ 1000 images per Class</a:t>
            </a:r>
            <a:br>
              <a:rPr lang="de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idx="1" type="body"/>
          </p:nvPr>
        </p:nvSpPr>
        <p:spPr>
          <a:xfrm>
            <a:off x="311700" y="574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Your Grades:</a:t>
            </a:r>
            <a:br>
              <a:rPr b="1" lang="de" sz="36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1,1,2,2,3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p1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1" name="Google Shape;1241;p14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2" name="Google Shape;1242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00" y="1441819"/>
            <a:ext cx="4572000" cy="256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9879" y="1327037"/>
            <a:ext cx="4152425" cy="279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p143"/>
          <p:cNvSpPr txBox="1"/>
          <p:nvPr>
            <p:ph type="title"/>
          </p:nvPr>
        </p:nvSpPr>
        <p:spPr>
          <a:xfrm>
            <a:off x="214850" y="1999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u="sng">
                <a:solidFill>
                  <a:schemeClr val="hlink"/>
                </a:solidFill>
                <a:hlinkClick r:id="rId3"/>
              </a:rPr>
              <a:t>https://level5.lyft.com/wp-content/uploads/2019/06/allcams_example.mp4</a:t>
            </a:r>
            <a:endParaRPr/>
          </a:p>
        </p:txBody>
      </p:sp>
      <p:sp>
        <p:nvSpPr>
          <p:cNvPr id="1249" name="Google Shape;1249;p143"/>
          <p:cNvSpPr txBox="1"/>
          <p:nvPr/>
        </p:nvSpPr>
        <p:spPr>
          <a:xfrm>
            <a:off x="272600" y="850075"/>
            <a:ext cx="3873900" cy="15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7200">
                <a:latin typeface="Open Sans"/>
                <a:ea typeface="Open Sans"/>
                <a:cs typeface="Open Sans"/>
                <a:sym typeface="Open Sans"/>
              </a:rPr>
              <a:t>VIDEO</a:t>
            </a:r>
            <a:endParaRPr b="1" sz="7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p144"/>
          <p:cNvSpPr txBox="1"/>
          <p:nvPr>
            <p:ph type="title"/>
          </p:nvPr>
        </p:nvSpPr>
        <p:spPr>
          <a:xfrm>
            <a:off x="236375" y="68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How much data for Self-driving car?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5" name="Google Shape;1255;p14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p145"/>
          <p:cNvSpPr txBox="1"/>
          <p:nvPr>
            <p:ph type="title"/>
          </p:nvPr>
        </p:nvSpPr>
        <p:spPr>
          <a:xfrm>
            <a:off x="236375" y="68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How much data for Self-driving car?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1" name="Google Shape;1261;p145"/>
          <p:cNvSpPr txBox="1"/>
          <p:nvPr>
            <p:ph idx="1" type="body"/>
          </p:nvPr>
        </p:nvSpPr>
        <p:spPr>
          <a:xfrm>
            <a:off x="311700" y="2508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~2080 Hours</a:t>
            </a:r>
            <a:br>
              <a:rPr lang="de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de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Waymo (Self-driving Car Company)</a:t>
            </a:r>
            <a:endParaRPr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146"/>
          <p:cNvSpPr txBox="1"/>
          <p:nvPr>
            <p:ph type="title"/>
          </p:nvPr>
        </p:nvSpPr>
        <p:spPr>
          <a:xfrm>
            <a:off x="236375" y="68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How much data for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Language Translation?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p147"/>
          <p:cNvSpPr txBox="1"/>
          <p:nvPr>
            <p:ph type="title"/>
          </p:nvPr>
        </p:nvSpPr>
        <p:spPr>
          <a:xfrm>
            <a:off x="236375" y="681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How much data for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Language Translation?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72" name="Google Shape;1272;p147"/>
          <p:cNvSpPr txBox="1"/>
          <p:nvPr>
            <p:ph idx="1" type="body"/>
          </p:nvPr>
        </p:nvSpPr>
        <p:spPr>
          <a:xfrm>
            <a:off x="311700" y="25082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English - French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de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2,007,723 </a:t>
            </a:r>
            <a:r>
              <a:rPr b="1" lang="de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Sentences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148"/>
          <p:cNvSpPr/>
          <p:nvPr/>
        </p:nvSpPr>
        <p:spPr>
          <a:xfrm rot="-5400000">
            <a:off x="5786149" y="1973074"/>
            <a:ext cx="3853700" cy="1940850"/>
          </a:xfrm>
          <a:prstGeom prst="flowChartOffpageConnector">
            <a:avLst/>
          </a:prstGeom>
          <a:solidFill>
            <a:srgbClr val="A61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8" name="Google Shape;1278;p148"/>
          <p:cNvSpPr/>
          <p:nvPr/>
        </p:nvSpPr>
        <p:spPr>
          <a:xfrm rot="-5400000">
            <a:off x="4233999" y="1973074"/>
            <a:ext cx="3853700" cy="1940850"/>
          </a:xfrm>
          <a:prstGeom prst="flowChartOffpageConnector">
            <a:avLst/>
          </a:prstGeom>
          <a:solidFill>
            <a:srgbClr val="A64D7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9" name="Google Shape;1279;p148"/>
          <p:cNvSpPr/>
          <p:nvPr/>
        </p:nvSpPr>
        <p:spPr>
          <a:xfrm rot="-5400000">
            <a:off x="2715349" y="1973074"/>
            <a:ext cx="3853700" cy="1940850"/>
          </a:xfrm>
          <a:prstGeom prst="flowChartOffpageConnector">
            <a:avLst/>
          </a:prstGeom>
          <a:solidFill>
            <a:srgbClr val="674EA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0" name="Google Shape;1280;p148"/>
          <p:cNvSpPr/>
          <p:nvPr/>
        </p:nvSpPr>
        <p:spPr>
          <a:xfrm rot="-5400000">
            <a:off x="1163199" y="1973074"/>
            <a:ext cx="3853700" cy="1940850"/>
          </a:xfrm>
          <a:prstGeom prst="flowChartOffpageConnector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1" name="Google Shape;1281;p148"/>
          <p:cNvSpPr txBox="1"/>
          <p:nvPr>
            <p:ph type="title"/>
          </p:nvPr>
        </p:nvSpPr>
        <p:spPr>
          <a:xfrm>
            <a:off x="143775" y="264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Data Science Pipeline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2" name="Google Shape;1282;p148"/>
          <p:cNvSpPr/>
          <p:nvPr/>
        </p:nvSpPr>
        <p:spPr>
          <a:xfrm rot="-5400000">
            <a:off x="-355451" y="1973074"/>
            <a:ext cx="3853700" cy="1940850"/>
          </a:xfrm>
          <a:prstGeom prst="flowChartOffpageConnector">
            <a:avLst/>
          </a:prstGeom>
          <a:solidFill>
            <a:srgbClr val="3C7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3" name="Google Shape;1283;p148"/>
          <p:cNvSpPr txBox="1"/>
          <p:nvPr/>
        </p:nvSpPr>
        <p:spPr>
          <a:xfrm>
            <a:off x="672300" y="3126125"/>
            <a:ext cx="1493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Data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4" name="Google Shape;1284;p148"/>
          <p:cNvSpPr txBox="1"/>
          <p:nvPr/>
        </p:nvSpPr>
        <p:spPr>
          <a:xfrm>
            <a:off x="2443350" y="3119425"/>
            <a:ext cx="1493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Wrangle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5" name="Google Shape;1285;p148"/>
          <p:cNvSpPr txBox="1"/>
          <p:nvPr/>
        </p:nvSpPr>
        <p:spPr>
          <a:xfrm>
            <a:off x="4025100" y="3126125"/>
            <a:ext cx="1493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Explore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6" name="Google Shape;1286;p148"/>
          <p:cNvSpPr txBox="1"/>
          <p:nvPr/>
        </p:nvSpPr>
        <p:spPr>
          <a:xfrm>
            <a:off x="5472900" y="3126125"/>
            <a:ext cx="1493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Model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87" name="Google Shape;1287;p148"/>
          <p:cNvSpPr txBox="1"/>
          <p:nvPr/>
        </p:nvSpPr>
        <p:spPr>
          <a:xfrm>
            <a:off x="7085300" y="3115250"/>
            <a:ext cx="1493400" cy="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Report</a:t>
            </a:r>
            <a:endParaRPr b="1" sz="24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8" name="Google Shape;1288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8500" y="1686975"/>
            <a:ext cx="1401975" cy="140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9" name="Google Shape;1289;p1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900" y="1686975"/>
            <a:ext cx="1493400" cy="149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7588" y="1754575"/>
            <a:ext cx="1358200" cy="135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51175" y="1973958"/>
            <a:ext cx="1195575" cy="119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2" name="Google Shape;1292;p1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72775" y="1819600"/>
            <a:ext cx="1269350" cy="126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Assignment</a:t>
            </a:r>
            <a:endParaRPr/>
          </a:p>
        </p:txBody>
      </p:sp>
      <p:sp>
        <p:nvSpPr>
          <p:cNvPr id="1298" name="Google Shape;1298;p1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Fill up the Quiz (will get it through mail)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Have a Gmail Account until next week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Next week Preview</a:t>
            </a:r>
            <a:endParaRPr/>
          </a:p>
        </p:txBody>
      </p:sp>
      <p:sp>
        <p:nvSpPr>
          <p:cNvPr id="1304" name="Google Shape;1304;p1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Work on real life datasets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Learn how to answer questions with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Understand the fundamentals of cleaning your data</a:t>
            </a:r>
            <a:endParaRPr/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8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9" name="Google Shape;1309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200" y="1821600"/>
            <a:ext cx="3482526" cy="140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0" name="Google Shape;1310;p1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0332" y="1753227"/>
            <a:ext cx="3077844" cy="1637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idx="1" type="body"/>
          </p:nvPr>
        </p:nvSpPr>
        <p:spPr>
          <a:xfrm>
            <a:off x="311700" y="574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Your Grades:</a:t>
            </a:r>
            <a:br>
              <a:rPr b="1" lang="de" sz="36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1,1,</a:t>
            </a:r>
            <a:r>
              <a:rPr b="1" lang="de" sz="3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,2,3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de" sz="3600" u="sng">
                <a:latin typeface="Open Sans"/>
                <a:ea typeface="Open Sans"/>
                <a:cs typeface="Open Sans"/>
                <a:sym typeface="Open Sans"/>
              </a:rPr>
              <a:t>Median = 2</a:t>
            </a:r>
            <a:endParaRPr b="1" sz="36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p1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6" name="Google Shape;131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 txBox="1"/>
          <p:nvPr>
            <p:ph idx="1" type="body"/>
          </p:nvPr>
        </p:nvSpPr>
        <p:spPr>
          <a:xfrm>
            <a:off x="311700" y="574475"/>
            <a:ext cx="8520600" cy="34164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Your Grades:</a:t>
            </a:r>
            <a:br>
              <a:rPr b="1" lang="de" sz="36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1,1,</a:t>
            </a:r>
            <a:r>
              <a:rPr b="1" lang="de" sz="36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2,3</a:t>
            </a: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,4,4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de" sz="3600" u="sng">
                <a:latin typeface="Open Sans"/>
                <a:ea typeface="Open Sans"/>
                <a:cs typeface="Open Sans"/>
                <a:sym typeface="Open Sans"/>
              </a:rPr>
              <a:t>Median = (</a:t>
            </a:r>
            <a:r>
              <a:rPr b="1" lang="de" sz="3600" u="sng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b="1" lang="de" sz="3600" u="sng">
                <a:latin typeface="Open Sans"/>
                <a:ea typeface="Open Sans"/>
                <a:cs typeface="Open Sans"/>
                <a:sym typeface="Open Sans"/>
              </a:rPr>
              <a:t>+</a:t>
            </a:r>
            <a:r>
              <a:rPr b="1" lang="de" sz="3600" u="sng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3</a:t>
            </a:r>
            <a:r>
              <a:rPr b="1" lang="de" sz="3600" u="sng">
                <a:latin typeface="Open Sans"/>
                <a:ea typeface="Open Sans"/>
                <a:cs typeface="Open Sans"/>
                <a:sym typeface="Open Sans"/>
              </a:rPr>
              <a:t>)/2 = 2.5</a:t>
            </a:r>
            <a:endParaRPr b="1" sz="3600" u="sng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8"/>
          <p:cNvSpPr txBox="1"/>
          <p:nvPr/>
        </p:nvSpPr>
        <p:spPr>
          <a:xfrm>
            <a:off x="1419825" y="4333525"/>
            <a:ext cx="1053900" cy="3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825" y="619500"/>
            <a:ext cx="8036944" cy="4028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8" name="Google Shape;14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511" y="651625"/>
            <a:ext cx="5778974" cy="4204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30"/>
          <p:cNvPicPr preferRelativeResize="0"/>
          <p:nvPr/>
        </p:nvPicPr>
        <p:blipFill rotWithShape="1">
          <a:blip r:embed="rId3">
            <a:alphaModFix/>
          </a:blip>
          <a:srcRect b="6132" l="2865" r="0" t="6508"/>
          <a:stretch/>
        </p:blipFill>
        <p:spPr>
          <a:xfrm>
            <a:off x="1179500" y="252450"/>
            <a:ext cx="6661551" cy="44930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30"/>
          <p:cNvSpPr txBox="1"/>
          <p:nvPr/>
        </p:nvSpPr>
        <p:spPr>
          <a:xfrm rot="-5400000">
            <a:off x="-162800" y="2349850"/>
            <a:ext cx="19344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Number of Posts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3918550" y="4737200"/>
            <a:ext cx="2901600" cy="13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Number of Likes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6" name="Google Shape;156;p30"/>
          <p:cNvSpPr txBox="1"/>
          <p:nvPr/>
        </p:nvSpPr>
        <p:spPr>
          <a:xfrm>
            <a:off x="3787025" y="-50875"/>
            <a:ext cx="2114100" cy="8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/>
              <a:t>2016 - 140k Posts</a:t>
            </a:r>
            <a:endParaRPr b="1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1272050" y="1549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Median: 23 Likes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Mean: 325 Likes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09825" y="1128950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Introduction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5675" y="1386298"/>
            <a:ext cx="5589199" cy="2530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Gaussian </a:t>
            </a:r>
            <a:r>
              <a:rPr lang="de"/>
              <a:t>Distribution</a:t>
            </a:r>
            <a:endParaRPr/>
          </a:p>
        </p:txBody>
      </p:sp>
      <p:pic>
        <p:nvPicPr>
          <p:cNvPr id="168" name="Google Shape;16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7950" y="1511902"/>
            <a:ext cx="4667525" cy="269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Height Distribution among Men</a:t>
            </a:r>
            <a:endParaRPr/>
          </a:p>
        </p:txBody>
      </p:sp>
      <p:pic>
        <p:nvPicPr>
          <p:cNvPr id="174" name="Google Shape;17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2350" y="1465375"/>
            <a:ext cx="5479301" cy="30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/>
              <a:t>Volume of Milk Production From Cows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1" name="Google Shape;18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4909" y="1017725"/>
            <a:ext cx="3184475" cy="413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IQ Distribution</a:t>
            </a:r>
            <a:endParaRPr/>
          </a:p>
        </p:txBody>
      </p:sp>
      <p:pic>
        <p:nvPicPr>
          <p:cNvPr id="187" name="Google Shape;187;p35"/>
          <p:cNvPicPr preferRelativeResize="0"/>
          <p:nvPr/>
        </p:nvPicPr>
        <p:blipFill rotWithShape="1">
          <a:blip r:embed="rId3">
            <a:alphaModFix/>
          </a:blip>
          <a:srcRect b="0" l="0" r="0" t="14733"/>
          <a:stretch/>
        </p:blipFill>
        <p:spPr>
          <a:xfrm>
            <a:off x="1398100" y="1525650"/>
            <a:ext cx="5715000" cy="27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6"/>
          <p:cNvSpPr txBox="1"/>
          <p:nvPr>
            <p:ph type="title"/>
          </p:nvPr>
        </p:nvSpPr>
        <p:spPr>
          <a:xfrm>
            <a:off x="365275" y="508575"/>
            <a:ext cx="37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Standard Deviation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275" y="1227528"/>
            <a:ext cx="3070325" cy="94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263" y="3293697"/>
            <a:ext cx="5416825" cy="1046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6"/>
          <p:cNvSpPr txBox="1"/>
          <p:nvPr>
            <p:ph type="title"/>
          </p:nvPr>
        </p:nvSpPr>
        <p:spPr>
          <a:xfrm>
            <a:off x="365275" y="2602425"/>
            <a:ext cx="3721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Mean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2" name="Google Shape;20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/>
          <p:nvPr/>
        </p:nvSpPr>
        <p:spPr>
          <a:xfrm>
            <a:off x="4863550" y="632725"/>
            <a:ext cx="1035900" cy="3416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85750"/>
            <a:ext cx="9144000" cy="4572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9"/>
          <p:cNvSpPr/>
          <p:nvPr/>
        </p:nvSpPr>
        <p:spPr>
          <a:xfrm>
            <a:off x="4863550" y="632725"/>
            <a:ext cx="2073600" cy="34164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IQ Distribution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4" name="Google Shape;224;p40"/>
          <p:cNvPicPr preferRelativeResize="0"/>
          <p:nvPr/>
        </p:nvPicPr>
        <p:blipFill rotWithShape="1">
          <a:blip r:embed="rId3">
            <a:alphaModFix/>
          </a:blip>
          <a:srcRect b="0" l="0" r="0" t="14733"/>
          <a:stretch/>
        </p:blipFill>
        <p:spPr>
          <a:xfrm>
            <a:off x="1398100" y="1525650"/>
            <a:ext cx="5715000" cy="279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1"/>
          <p:cNvSpPr txBox="1"/>
          <p:nvPr>
            <p:ph type="title"/>
          </p:nvPr>
        </p:nvSpPr>
        <p:spPr>
          <a:xfrm>
            <a:off x="311700" y="145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How smart are you if your IQ is 100?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143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Goal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2143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Understand how to start and finish data science project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Have a finished Project for your Portfolio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Have the skillset of a junior data scientist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2"/>
          <p:cNvSpPr txBox="1"/>
          <p:nvPr>
            <p:ph type="title"/>
          </p:nvPr>
        </p:nvSpPr>
        <p:spPr>
          <a:xfrm>
            <a:off x="311700" y="145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How smart are you if your IQ is 100?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Your IQ is average, therefore you are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smarter than </a:t>
            </a:r>
            <a:r>
              <a:rPr b="1" lang="d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50%</a:t>
            </a: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 of the people.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43"/>
          <p:cNvSpPr txBox="1"/>
          <p:nvPr>
            <p:ph type="title"/>
          </p:nvPr>
        </p:nvSpPr>
        <p:spPr>
          <a:xfrm>
            <a:off x="311700" y="318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How smart are you if your IQ is </a:t>
            </a:r>
            <a:r>
              <a:rPr b="1" lang="d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100</a:t>
            </a: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Your IQ is average, therefore you are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smarter than </a:t>
            </a:r>
            <a:r>
              <a:rPr b="1" lang="d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50%</a:t>
            </a: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 of the people.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40" name="Google Shape;240;p43"/>
          <p:cNvPicPr preferRelativeResize="0"/>
          <p:nvPr/>
        </p:nvPicPr>
        <p:blipFill rotWithShape="1">
          <a:blip r:embed="rId3">
            <a:alphaModFix/>
          </a:blip>
          <a:srcRect b="0" l="0" r="0" t="14733"/>
          <a:stretch/>
        </p:blipFill>
        <p:spPr>
          <a:xfrm>
            <a:off x="1322175" y="2029300"/>
            <a:ext cx="5720700" cy="2796625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3"/>
          <p:cNvSpPr/>
          <p:nvPr/>
        </p:nvSpPr>
        <p:spPr>
          <a:xfrm>
            <a:off x="2060675" y="2204950"/>
            <a:ext cx="2473500" cy="224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4"/>
          <p:cNvSpPr txBox="1"/>
          <p:nvPr>
            <p:ph type="title"/>
          </p:nvPr>
        </p:nvSpPr>
        <p:spPr>
          <a:xfrm>
            <a:off x="311700" y="145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How smart are you if your IQ is 110?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5"/>
          <p:cNvSpPr txBox="1"/>
          <p:nvPr>
            <p:ph type="title"/>
          </p:nvPr>
        </p:nvSpPr>
        <p:spPr>
          <a:xfrm>
            <a:off x="311700" y="1456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How smart are you if your IQ is 110?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Z-Score!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Open Sans"/>
                <a:ea typeface="Open Sans"/>
                <a:cs typeface="Open Sans"/>
                <a:sym typeface="Open Sans"/>
              </a:rPr>
              <a:t>Z-Score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57" name="Google Shape;25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88" y="1805050"/>
            <a:ext cx="26574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6"/>
          <p:cNvPicPr preferRelativeResize="0"/>
          <p:nvPr/>
        </p:nvPicPr>
        <p:blipFill rotWithShape="1">
          <a:blip r:embed="rId4">
            <a:alphaModFix/>
          </a:blip>
          <a:srcRect b="0" l="0" r="0" t="14733"/>
          <a:stretch/>
        </p:blipFill>
        <p:spPr>
          <a:xfrm>
            <a:off x="3429000" y="796325"/>
            <a:ext cx="5715000" cy="27938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9" name="Google Shape;259;p46"/>
          <p:cNvCxnSpPr/>
          <p:nvPr/>
        </p:nvCxnSpPr>
        <p:spPr>
          <a:xfrm>
            <a:off x="7035700" y="623975"/>
            <a:ext cx="0" cy="337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0" name="Google Shape;260;p46"/>
          <p:cNvSpPr txBox="1"/>
          <p:nvPr/>
        </p:nvSpPr>
        <p:spPr>
          <a:xfrm>
            <a:off x="6210775" y="3940550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x = 110</a:t>
            </a:r>
            <a:endParaRPr b="1" sz="24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7"/>
          <p:cNvSpPr txBox="1"/>
          <p:nvPr/>
        </p:nvSpPr>
        <p:spPr>
          <a:xfrm>
            <a:off x="5957100" y="391727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100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Open Sans"/>
                <a:ea typeface="Open Sans"/>
                <a:cs typeface="Open Sans"/>
                <a:sym typeface="Open Sans"/>
              </a:rPr>
              <a:t>Z-Score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67" name="Google Shape;26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88" y="1805050"/>
            <a:ext cx="26574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7"/>
          <p:cNvPicPr preferRelativeResize="0"/>
          <p:nvPr/>
        </p:nvPicPr>
        <p:blipFill rotWithShape="1">
          <a:blip r:embed="rId4">
            <a:alphaModFix/>
          </a:blip>
          <a:srcRect b="0" l="0" r="0" t="14733"/>
          <a:stretch/>
        </p:blipFill>
        <p:spPr>
          <a:xfrm>
            <a:off x="3429000" y="796325"/>
            <a:ext cx="5715000" cy="27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47"/>
          <p:cNvSpPr txBox="1"/>
          <p:nvPr/>
        </p:nvSpPr>
        <p:spPr>
          <a:xfrm>
            <a:off x="252950" y="322382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110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0" name="Google Shape;270;p47"/>
          <p:cNvPicPr preferRelativeResize="0"/>
          <p:nvPr/>
        </p:nvPicPr>
        <p:blipFill rotWithShape="1">
          <a:blip r:embed="rId3">
            <a:alphaModFix/>
          </a:blip>
          <a:srcRect b="60718" l="71127" r="10628" t="0"/>
          <a:stretch/>
        </p:blipFill>
        <p:spPr>
          <a:xfrm>
            <a:off x="5785925" y="3993475"/>
            <a:ext cx="484825" cy="486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47"/>
          <p:cNvCxnSpPr/>
          <p:nvPr/>
        </p:nvCxnSpPr>
        <p:spPr>
          <a:xfrm>
            <a:off x="6614100" y="503338"/>
            <a:ext cx="0" cy="3379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8"/>
          <p:cNvSpPr txBox="1"/>
          <p:nvPr/>
        </p:nvSpPr>
        <p:spPr>
          <a:xfrm>
            <a:off x="411983" y="381077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100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Open Sans"/>
                <a:ea typeface="Open Sans"/>
                <a:cs typeface="Open Sans"/>
                <a:sym typeface="Open Sans"/>
              </a:rPr>
              <a:t>Z-Score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78" name="Google Shape;27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88" y="1805050"/>
            <a:ext cx="2657475" cy="123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8"/>
          <p:cNvPicPr preferRelativeResize="0"/>
          <p:nvPr/>
        </p:nvPicPr>
        <p:blipFill rotWithShape="1">
          <a:blip r:embed="rId4">
            <a:alphaModFix/>
          </a:blip>
          <a:srcRect b="0" l="0" r="0" t="14733"/>
          <a:stretch/>
        </p:blipFill>
        <p:spPr>
          <a:xfrm>
            <a:off x="3429000" y="796325"/>
            <a:ext cx="5715000" cy="27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8"/>
          <p:cNvSpPr txBox="1"/>
          <p:nvPr/>
        </p:nvSpPr>
        <p:spPr>
          <a:xfrm>
            <a:off x="6357025" y="388427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15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1" name="Google Shape;281;p48"/>
          <p:cNvPicPr preferRelativeResize="0"/>
          <p:nvPr/>
        </p:nvPicPr>
        <p:blipFill rotWithShape="1">
          <a:blip r:embed="rId3">
            <a:alphaModFix/>
          </a:blip>
          <a:srcRect b="60718" l="71127" r="10628" t="0"/>
          <a:stretch/>
        </p:blipFill>
        <p:spPr>
          <a:xfrm>
            <a:off x="364283" y="3935050"/>
            <a:ext cx="365300" cy="3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48"/>
          <p:cNvSpPr/>
          <p:nvPr/>
        </p:nvSpPr>
        <p:spPr>
          <a:xfrm>
            <a:off x="6613180" y="844418"/>
            <a:ext cx="647100" cy="23571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48"/>
          <p:cNvSpPr txBox="1"/>
          <p:nvPr/>
        </p:nvSpPr>
        <p:spPr>
          <a:xfrm>
            <a:off x="405350" y="337622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110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84" name="Google Shape;284;p48"/>
          <p:cNvPicPr preferRelativeResize="0"/>
          <p:nvPr/>
        </p:nvPicPr>
        <p:blipFill rotWithShape="1">
          <a:blip r:embed="rId3">
            <a:alphaModFix/>
          </a:blip>
          <a:srcRect b="11121" l="53853" r="28998" t="53749"/>
          <a:stretch/>
        </p:blipFill>
        <p:spPr>
          <a:xfrm>
            <a:off x="6255600" y="3920150"/>
            <a:ext cx="449700" cy="43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9"/>
          <p:cNvSpPr txBox="1"/>
          <p:nvPr/>
        </p:nvSpPr>
        <p:spPr>
          <a:xfrm>
            <a:off x="411983" y="381077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100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0" name="Google Shape;29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Open Sans"/>
                <a:ea typeface="Open Sans"/>
                <a:cs typeface="Open Sans"/>
                <a:sym typeface="Open Sans"/>
              </a:rPr>
              <a:t>Z-Score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1" name="Google Shape;29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88" y="1805050"/>
            <a:ext cx="26574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9"/>
          <p:cNvSpPr txBox="1"/>
          <p:nvPr/>
        </p:nvSpPr>
        <p:spPr>
          <a:xfrm>
            <a:off x="404370" y="421128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15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3" name="Google Shape;293;p49"/>
          <p:cNvPicPr preferRelativeResize="0"/>
          <p:nvPr/>
        </p:nvPicPr>
        <p:blipFill rotWithShape="1">
          <a:blip r:embed="rId3">
            <a:alphaModFix/>
          </a:blip>
          <a:srcRect b="60718" l="71127" r="10628" t="0"/>
          <a:stretch/>
        </p:blipFill>
        <p:spPr>
          <a:xfrm>
            <a:off x="364283" y="3935050"/>
            <a:ext cx="365300" cy="3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9"/>
          <p:cNvSpPr txBox="1"/>
          <p:nvPr/>
        </p:nvSpPr>
        <p:spPr>
          <a:xfrm>
            <a:off x="405350" y="337622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110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95" name="Google Shape;295;p49"/>
          <p:cNvPicPr preferRelativeResize="0"/>
          <p:nvPr/>
        </p:nvPicPr>
        <p:blipFill rotWithShape="1">
          <a:blip r:embed="rId3">
            <a:alphaModFix/>
          </a:blip>
          <a:srcRect b="11121" l="53853" r="28998" t="53749"/>
          <a:stretch/>
        </p:blipFill>
        <p:spPr>
          <a:xfrm>
            <a:off x="331052" y="4295591"/>
            <a:ext cx="365300" cy="35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50"/>
          <p:cNvSpPr txBox="1"/>
          <p:nvPr/>
        </p:nvSpPr>
        <p:spPr>
          <a:xfrm>
            <a:off x="411983" y="381077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100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1" name="Google Shape;30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Open Sans"/>
                <a:ea typeface="Open Sans"/>
                <a:cs typeface="Open Sans"/>
                <a:sym typeface="Open Sans"/>
              </a:rPr>
              <a:t>Z-Score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2" name="Google Shape;30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7488" y="1805050"/>
            <a:ext cx="265747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50"/>
          <p:cNvSpPr txBox="1"/>
          <p:nvPr/>
        </p:nvSpPr>
        <p:spPr>
          <a:xfrm>
            <a:off x="404370" y="421128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15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4" name="Google Shape;304;p50"/>
          <p:cNvPicPr preferRelativeResize="0"/>
          <p:nvPr/>
        </p:nvPicPr>
        <p:blipFill rotWithShape="1">
          <a:blip r:embed="rId3">
            <a:alphaModFix/>
          </a:blip>
          <a:srcRect b="60718" l="71127" r="10628" t="0"/>
          <a:stretch/>
        </p:blipFill>
        <p:spPr>
          <a:xfrm>
            <a:off x="364283" y="3935050"/>
            <a:ext cx="365300" cy="366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0"/>
          <p:cNvSpPr txBox="1"/>
          <p:nvPr/>
        </p:nvSpPr>
        <p:spPr>
          <a:xfrm>
            <a:off x="405350" y="3376225"/>
            <a:ext cx="1314000" cy="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2400">
                <a:latin typeface="Open Sans"/>
                <a:ea typeface="Open Sans"/>
                <a:cs typeface="Open Sans"/>
                <a:sym typeface="Open Sans"/>
              </a:rPr>
              <a:t>x = 110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6" name="Google Shape;306;p50"/>
          <p:cNvPicPr preferRelativeResize="0"/>
          <p:nvPr/>
        </p:nvPicPr>
        <p:blipFill rotWithShape="1">
          <a:blip r:embed="rId3">
            <a:alphaModFix/>
          </a:blip>
          <a:srcRect b="11121" l="53853" r="28998" t="53749"/>
          <a:stretch/>
        </p:blipFill>
        <p:spPr>
          <a:xfrm>
            <a:off x="331052" y="4295591"/>
            <a:ext cx="365300" cy="3533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9224" y="2086025"/>
            <a:ext cx="4832274" cy="42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Z-Score table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98" y="1017725"/>
            <a:ext cx="4225955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50" y="2233200"/>
            <a:ext cx="1752075" cy="3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1435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Agenda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2143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What are the elements of data </a:t>
            </a:r>
            <a:r>
              <a:rPr lang="de">
                <a:latin typeface="Open Sans"/>
                <a:ea typeface="Open Sans"/>
                <a:cs typeface="Open Sans"/>
                <a:sym typeface="Open Sans"/>
              </a:rPr>
              <a:t>science</a:t>
            </a:r>
            <a:r>
              <a:rPr lang="de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Essential Statistics &amp; Probability Refreshers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-"/>
            </a:pPr>
            <a:r>
              <a:rPr lang="de">
                <a:latin typeface="Open Sans"/>
                <a:ea typeface="Open Sans"/>
                <a:cs typeface="Open Sans"/>
                <a:sym typeface="Open Sans"/>
              </a:rPr>
              <a:t>The importance of data in Data Science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Z-Score table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20" name="Google Shape;32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8298" y="1017725"/>
            <a:ext cx="422595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52"/>
          <p:cNvSpPr/>
          <p:nvPr/>
        </p:nvSpPr>
        <p:spPr>
          <a:xfrm>
            <a:off x="4977850" y="2844648"/>
            <a:ext cx="441900" cy="1941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2" name="Google Shape;322;p52"/>
          <p:cNvCxnSpPr/>
          <p:nvPr/>
        </p:nvCxnSpPr>
        <p:spPr>
          <a:xfrm>
            <a:off x="2805500" y="2942750"/>
            <a:ext cx="19674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3" name="Google Shape;323;p52"/>
          <p:cNvCxnSpPr/>
          <p:nvPr/>
        </p:nvCxnSpPr>
        <p:spPr>
          <a:xfrm>
            <a:off x="5194550" y="2261175"/>
            <a:ext cx="0" cy="421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24" name="Google Shape;32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3750" y="2233200"/>
            <a:ext cx="1752075" cy="33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3"/>
          <p:cNvSpPr txBox="1"/>
          <p:nvPr/>
        </p:nvSpPr>
        <p:spPr>
          <a:xfrm>
            <a:off x="2845800" y="1939375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de" sz="60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0.2454</a:t>
            </a:r>
            <a:endParaRPr b="1" sz="60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0" name="Google Shape;330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Z-Score table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Z-Score table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6" name="Google Shape;336;p54"/>
          <p:cNvSpPr txBox="1"/>
          <p:nvPr>
            <p:ph type="title"/>
          </p:nvPr>
        </p:nvSpPr>
        <p:spPr>
          <a:xfrm>
            <a:off x="311700" y="122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0.2454 </a:t>
            </a: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- What does that mean?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Z-Score table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2" name="Google Shape;342;p55"/>
          <p:cNvSpPr txBox="1"/>
          <p:nvPr>
            <p:ph type="title"/>
          </p:nvPr>
        </p:nvSpPr>
        <p:spPr>
          <a:xfrm>
            <a:off x="311700" y="1224425"/>
            <a:ext cx="8520600" cy="572700"/>
          </a:xfrm>
          <a:prstGeom prst="rect">
            <a:avLst/>
          </a:prstGeom>
          <a:ln cap="flat" cmpd="sng" w="9525">
            <a:solidFill>
              <a:srgbClr val="B7B7B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0.2454</a:t>
            </a: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 - </a:t>
            </a: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What does that mean?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If you have a IQ of 110,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then you are </a:t>
            </a:r>
            <a:r>
              <a:rPr b="1" lang="d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24.54%</a:t>
            </a: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 smarter than the 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average person ( IQ 100).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Z-Score table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8" name="Google Shape;348;p56"/>
          <p:cNvSpPr txBox="1"/>
          <p:nvPr>
            <p:ph type="title"/>
          </p:nvPr>
        </p:nvSpPr>
        <p:spPr>
          <a:xfrm>
            <a:off x="311700" y="122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0.2454</a:t>
            </a: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 - What does that mean?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If you have a IQ of 110,</a:t>
            </a:r>
            <a:endParaRPr b="1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then you are 24.54% smarter than the </a:t>
            </a:r>
            <a:endParaRPr b="1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B7B7B7"/>
                </a:solidFill>
                <a:latin typeface="Open Sans"/>
                <a:ea typeface="Open Sans"/>
                <a:cs typeface="Open Sans"/>
                <a:sym typeface="Open Sans"/>
              </a:rPr>
              <a:t>average person ( IQ 100).</a:t>
            </a:r>
            <a:endParaRPr b="1">
              <a:solidFill>
                <a:srgbClr val="B7B7B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You are smarter than </a:t>
            </a:r>
            <a:r>
              <a:rPr b="1" lang="de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74.54%</a:t>
            </a:r>
            <a:r>
              <a:rPr b="1" lang="d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 of the people.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(0.5000+0.2454 = 0.7454)</a:t>
            </a:r>
            <a:endParaRPr b="1">
              <a:solidFill>
                <a:srgbClr val="0000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Height Distribution of all dog breeds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54" name="Google Shape;35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8756" y="1901550"/>
            <a:ext cx="3970150" cy="26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975" y="1992200"/>
            <a:ext cx="2114425" cy="447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874" y="2484825"/>
            <a:ext cx="2196625" cy="3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22500" y="1556527"/>
            <a:ext cx="1119907" cy="7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4800" y="2697000"/>
            <a:ext cx="1056677" cy="704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63550" y="2527400"/>
            <a:ext cx="1552225" cy="104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66" name="Google Shape;36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3948" y="392525"/>
            <a:ext cx="4938351" cy="311115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58"/>
          <p:cNvSpPr txBox="1"/>
          <p:nvPr/>
        </p:nvSpPr>
        <p:spPr>
          <a:xfrm>
            <a:off x="311700" y="3934075"/>
            <a:ext cx="6036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23 CM - Average Height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>
            <p:ph type="title"/>
          </p:nvPr>
        </p:nvSpPr>
        <p:spPr>
          <a:xfrm>
            <a:off x="3978275" y="3952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de" sz="3000">
                <a:latin typeface="EB Garamond"/>
                <a:ea typeface="EB Garamond"/>
                <a:cs typeface="EB Garamond"/>
                <a:sym typeface="EB Garamond"/>
              </a:rPr>
              <a:t>Great Dane</a:t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latin typeface="EB Garamond"/>
              <a:ea typeface="EB Garamond"/>
              <a:cs typeface="EB Garamond"/>
              <a:sym typeface="EB Garamond"/>
            </a:endParaRPr>
          </a:p>
        </p:txBody>
      </p:sp>
      <p:pic>
        <p:nvPicPr>
          <p:cNvPr id="373" name="Google Shape;37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475" y="1044900"/>
            <a:ext cx="4749350" cy="3168126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9"/>
          <p:cNvSpPr txBox="1"/>
          <p:nvPr/>
        </p:nvSpPr>
        <p:spPr>
          <a:xfrm>
            <a:off x="311700" y="4238875"/>
            <a:ext cx="6036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81</a:t>
            </a: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CM - Average Height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3246" y="1152475"/>
            <a:ext cx="4209052" cy="308837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0"/>
          <p:cNvSpPr txBox="1"/>
          <p:nvPr/>
        </p:nvSpPr>
        <p:spPr>
          <a:xfrm>
            <a:off x="311700" y="4238875"/>
            <a:ext cx="6036000" cy="6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62</a:t>
            </a: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CM - Average Height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Coin Flip example</a:t>
            </a:r>
            <a:endParaRPr/>
          </a:p>
        </p:txBody>
      </p:sp>
      <p:sp>
        <p:nvSpPr>
          <p:cNvPr id="386" name="Google Shape;386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10"/>
            <a:ext cx="9144000" cy="5102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8688" y="1259424"/>
            <a:ext cx="6506624" cy="2786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Probability</a:t>
            </a:r>
            <a:endParaRPr/>
          </a:p>
        </p:txBody>
      </p:sp>
      <p:sp>
        <p:nvSpPr>
          <p:cNvPr id="393" name="Google Shape;393;p6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Probability is a numerical description of how likely an event is to occur.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Probability is a number between 0 and 1, where 0 indicates impossibility and 1 indicates certainty.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94" name="Google Shape;394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6100" y="3279500"/>
            <a:ext cx="987500" cy="1799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4713" y="3361797"/>
            <a:ext cx="1634575" cy="163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3799" y="3394324"/>
            <a:ext cx="2468500" cy="156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Probability Formula</a:t>
            </a:r>
            <a:endParaRPr/>
          </a:p>
        </p:txBody>
      </p:sp>
      <p:sp>
        <p:nvSpPr>
          <p:cNvPr id="402" name="Google Shape;402;p63"/>
          <p:cNvSpPr txBox="1"/>
          <p:nvPr>
            <p:ph idx="1" type="body"/>
          </p:nvPr>
        </p:nvSpPr>
        <p:spPr>
          <a:xfrm>
            <a:off x="311700" y="2833175"/>
            <a:ext cx="8520600" cy="173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P(A) </a:t>
            </a:r>
            <a:r>
              <a:rPr lang="de"/>
              <a:t> - probability of event A </a:t>
            </a:r>
            <a:r>
              <a:rPr lang="de"/>
              <a:t>occurring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de"/>
              <a:t>x - </a:t>
            </a:r>
            <a:r>
              <a:rPr lang="de"/>
              <a:t>number of favourable outcomes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i="1" lang="de"/>
              <a:t>n </a:t>
            </a:r>
            <a:r>
              <a:rPr lang="de"/>
              <a:t>- number of total outcomes</a:t>
            </a:r>
            <a:endParaRPr/>
          </a:p>
        </p:txBody>
      </p:sp>
      <p:pic>
        <p:nvPicPr>
          <p:cNvPr descr="P(A)=\frac{x}{n}" id="403" name="Google Shape;40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152475"/>
            <a:ext cx="3352800" cy="14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6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Coin Flip Example</a:t>
            </a:r>
            <a:endParaRPr/>
          </a:p>
        </p:txBody>
      </p:sp>
      <p:pic>
        <p:nvPicPr>
          <p:cNvPr descr="P(Heads)=\frac{1}{2}" id="409" name="Google Shape;409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5500" y="1309700"/>
            <a:ext cx="4953000" cy="164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013" y="3249488"/>
            <a:ext cx="360997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Dice Example</a:t>
            </a:r>
            <a:endParaRPr/>
          </a:p>
        </p:txBody>
      </p:sp>
      <p:pic>
        <p:nvPicPr>
          <p:cNvPr descr="P(Even Number)=\frac{3}{6}" id="416" name="Google Shape;4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0100" y="1162700"/>
            <a:ext cx="7543800" cy="16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8088" y="2974550"/>
            <a:ext cx="3007813" cy="200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Cards Example</a:t>
            </a:r>
            <a:endParaRPr/>
          </a:p>
        </p:txBody>
      </p:sp>
      <p:pic>
        <p:nvPicPr>
          <p:cNvPr descr="P(Ace)=\frac{4}{52}" id="423" name="Google Shape;4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5063" y="1152475"/>
            <a:ext cx="4333875" cy="167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Google Shape;424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58538" y="2963625"/>
            <a:ext cx="2426958" cy="200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quiz: probability number card</a:t>
            </a:r>
            <a:endParaRPr/>
          </a:p>
        </p:txBody>
      </p:sp>
      <p:sp>
        <p:nvSpPr>
          <p:cNvPr id="430" name="Google Shape;430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quiz: prob. of a certain suit</a:t>
            </a:r>
            <a:endParaRPr/>
          </a:p>
        </p:txBody>
      </p:sp>
      <p:sp>
        <p:nvSpPr>
          <p:cNvPr id="436" name="Google Shape;436;p6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Addition Rule</a:t>
            </a:r>
            <a:endParaRPr/>
          </a:p>
        </p:txBody>
      </p:sp>
      <p:sp>
        <p:nvSpPr>
          <p:cNvPr id="442" name="Google Shape;442;p69"/>
          <p:cNvSpPr txBox="1"/>
          <p:nvPr>
            <p:ph idx="1" type="body"/>
          </p:nvPr>
        </p:nvSpPr>
        <p:spPr>
          <a:xfrm>
            <a:off x="311700" y="1152475"/>
            <a:ext cx="8520600" cy="9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Probability of two events that are NOT mutually exclusive </a:t>
            </a:r>
            <a:endParaRPr/>
          </a:p>
        </p:txBody>
      </p:sp>
      <p:pic>
        <p:nvPicPr>
          <p:cNvPr descr="P(A or B)=P(A)+P(B)-P(A and B)" id="443" name="Google Shape;4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12" y="2655425"/>
            <a:ext cx="857434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7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Cards Example</a:t>
            </a:r>
            <a:endParaRPr/>
          </a:p>
        </p:txBody>
      </p:sp>
      <p:pic>
        <p:nvPicPr>
          <p:cNvPr descr="P(Ace Or Red)=P(Ace)+P(Red)-P(Ace And Red)" id="449" name="Google Shape;44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42475"/>
            <a:ext cx="8669226" cy="44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3475" y="3378087"/>
            <a:ext cx="1751151" cy="17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53273" y="3432850"/>
            <a:ext cx="1982332" cy="16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Cards Example</a:t>
            </a:r>
            <a:endParaRPr/>
          </a:p>
        </p:txBody>
      </p:sp>
      <p:pic>
        <p:nvPicPr>
          <p:cNvPr descr="P(Ace Or Red)=P(Ace)+P(Red)-P(Ace And Red)" id="457" name="Google Shape;4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542475"/>
            <a:ext cx="8669226" cy="4400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(Ace Or Red)=\frac{4}{52} + \frac{26}{52} - \frac{2}{52}=\frac{28}{52}" id="458" name="Google Shape;45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400" y="2370600"/>
            <a:ext cx="8743525" cy="722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73475" y="3378087"/>
            <a:ext cx="1751151" cy="175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7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3273" y="3432850"/>
            <a:ext cx="1982332" cy="164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4190" y="0"/>
            <a:ext cx="525562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Independent Events</a:t>
            </a:r>
            <a:endParaRPr/>
          </a:p>
        </p:txBody>
      </p:sp>
      <p:sp>
        <p:nvSpPr>
          <p:cNvPr id="466" name="Google Shape;466;p7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An independent event is an event that has no connection to another event’s chances of happening.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The event has no effect on the probability of another event occurring.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Examples: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Flipping</a:t>
            </a:r>
            <a:r>
              <a:rPr lang="de"/>
              <a:t> multiple coins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Rolling multiple dices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Seeing black cat and failing your exam</a:t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7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The Multiplication Rule</a:t>
            </a:r>
            <a:endParaRPr/>
          </a:p>
        </p:txBody>
      </p:sp>
      <p:sp>
        <p:nvSpPr>
          <p:cNvPr id="472" name="Google Shape;472;p7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Probability of two independent event </a:t>
            </a:r>
            <a:r>
              <a:rPr lang="de"/>
              <a:t>occurring</a:t>
            </a:r>
            <a:r>
              <a:rPr lang="de"/>
              <a:t> together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(AandB)=P(A)P(B)" id="473" name="Google Shape;47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1088" y="2062875"/>
            <a:ext cx="6981825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Snake Eyes Example</a:t>
            </a:r>
            <a:endParaRPr/>
          </a:p>
        </p:txBody>
      </p:sp>
      <p:pic>
        <p:nvPicPr>
          <p:cNvPr descr="P(Roll1\_Dice1andRoll1\_Dice2)=\frac{1}{6}*\frac{1}{6}=\frac{1}{36}" id="479" name="Google Shape;47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830982"/>
            <a:ext cx="8520601" cy="564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250" y="2924175"/>
            <a:ext cx="2857500" cy="217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Dependent Events</a:t>
            </a:r>
            <a:endParaRPr/>
          </a:p>
        </p:txBody>
      </p:sp>
      <p:sp>
        <p:nvSpPr>
          <p:cNvPr id="486" name="Google Shape;486;p7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When two events are dependent events, one event influences the probability of another event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A dependent event is an event that relies on another event to happen first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de"/>
              <a:t>Examples: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Learning data science and getting well-</a:t>
            </a:r>
            <a:r>
              <a:rPr lang="de"/>
              <a:t>paid</a:t>
            </a:r>
            <a:r>
              <a:rPr lang="de"/>
              <a:t> job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Breaking quarantine and getting COVID-19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de"/>
              <a:t>Buying ten lottery tickets and winning the lottery.</a:t>
            </a:r>
            <a:endParaRPr/>
          </a:p>
          <a:p>
            <a:pPr indent="0" lvl="0" marL="914400" rtl="0" algn="l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7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Conditional Probability</a:t>
            </a:r>
            <a:endParaRPr/>
          </a:p>
        </p:txBody>
      </p:sp>
      <p:sp>
        <p:nvSpPr>
          <p:cNvPr id="492" name="Google Shape;492;p7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de"/>
              <a:t>Probability of event A occurring given event B has </a:t>
            </a:r>
            <a:r>
              <a:rPr lang="de"/>
              <a:t>occurred</a:t>
            </a:r>
            <a:endParaRPr/>
          </a:p>
        </p:txBody>
      </p:sp>
      <p:pic>
        <p:nvPicPr>
          <p:cNvPr descr="P(A|B)=\frac{P(AandB)}{P(B)}" id="493" name="Google Shape;493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0225" y="2341563"/>
            <a:ext cx="5343525" cy="103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 Paid Job Example</a:t>
            </a:r>
            <a:endParaRPr/>
          </a:p>
        </p:txBody>
      </p:sp>
      <p:sp>
        <p:nvSpPr>
          <p:cNvPr id="499" name="Google Shape;499;p7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P(A) - </a:t>
            </a:r>
            <a:r>
              <a:rPr lang="de"/>
              <a:t>probability of having high paid job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 Paid Job Example</a:t>
            </a:r>
            <a:endParaRPr/>
          </a:p>
        </p:txBody>
      </p:sp>
      <p:sp>
        <p:nvSpPr>
          <p:cNvPr id="505" name="Google Shape;505;p7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P(A) - </a:t>
            </a:r>
            <a:r>
              <a:rPr lang="de"/>
              <a:t>probability of having high paid job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de"/>
              <a:t>P(B)</a:t>
            </a:r>
            <a:r>
              <a:rPr lang="de"/>
              <a:t> - probability of being Data Scientist = 1/30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7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 Paid Job Example</a:t>
            </a:r>
            <a:endParaRPr/>
          </a:p>
        </p:txBody>
      </p:sp>
      <p:sp>
        <p:nvSpPr>
          <p:cNvPr id="511" name="Google Shape;511;p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P(A) - </a:t>
            </a:r>
            <a:r>
              <a:rPr lang="de"/>
              <a:t>probability of having high paid job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de"/>
              <a:t>P(B)</a:t>
            </a:r>
            <a:r>
              <a:rPr lang="de"/>
              <a:t> - probability of being Data Scientist = 1/30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P(AandB) - probability of being Data Scientist and having high paid job = 1/50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 Paid Job Example</a:t>
            </a:r>
            <a:endParaRPr/>
          </a:p>
        </p:txBody>
      </p:sp>
      <p:sp>
        <p:nvSpPr>
          <p:cNvPr id="517" name="Google Shape;517;p8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P(A) - </a:t>
            </a:r>
            <a:r>
              <a:rPr lang="de"/>
              <a:t>probability of having high paid job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de"/>
              <a:t>P(B)</a:t>
            </a:r>
            <a:r>
              <a:rPr lang="de"/>
              <a:t> - probability of being Data Scientist = 1/30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P(AandB) - probability of being Data Scientist and having high paid job = 1/50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P(A|B) - probability of Data Scientist having high paid job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8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High Paid Job Example</a:t>
            </a:r>
            <a:endParaRPr/>
          </a:p>
        </p:txBody>
      </p:sp>
      <p:sp>
        <p:nvSpPr>
          <p:cNvPr id="523" name="Google Shape;523;p8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de"/>
              <a:t>P(A) - </a:t>
            </a:r>
            <a:r>
              <a:rPr lang="de"/>
              <a:t>probability of having high paid job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i="1" lang="de"/>
              <a:t>P(B)</a:t>
            </a:r>
            <a:r>
              <a:rPr lang="de"/>
              <a:t> - probability of being Data Scientist = 1/30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P(AandB) - probability of being Data Scientist and having high paid job = 1/50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de"/>
              <a:t>P(A|B) - probability of Data Scientist having high paid job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P(A|B)=\frac{\frac{1}{50}}{\frac{1}{30}}=\frac{3}{5}" id="524" name="Google Shape;52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6938" y="3504850"/>
            <a:ext cx="4810125" cy="129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900" y="826504"/>
            <a:ext cx="8520600" cy="35786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2"/>
          <p:cNvSpPr txBox="1"/>
          <p:nvPr>
            <p:ph type="title"/>
          </p:nvPr>
        </p:nvSpPr>
        <p:spPr>
          <a:xfrm>
            <a:off x="311700" y="3291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the probability of 3?</a:t>
            </a:r>
            <a:endParaRPr/>
          </a:p>
        </p:txBody>
      </p:sp>
      <p:sp>
        <p:nvSpPr>
          <p:cNvPr id="530" name="Google Shape;530;p8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8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What is the prob. of 7?</a:t>
            </a:r>
            <a:endParaRPr/>
          </a:p>
        </p:txBody>
      </p:sp>
      <p:sp>
        <p:nvSpPr>
          <p:cNvPr id="536" name="Google Shape;536;p8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8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quiz: what prob. of 7? </a:t>
            </a:r>
            <a:endParaRPr/>
          </a:p>
        </p:txBody>
      </p:sp>
      <p:sp>
        <p:nvSpPr>
          <p:cNvPr id="542" name="Google Shape;542;p8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7" name="Google Shape;54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1000" y="291000"/>
            <a:ext cx="6082000" cy="456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85" title="Late Night Show.wav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70350" y="439530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86"/>
          <p:cNvPicPr preferRelativeResize="0"/>
          <p:nvPr/>
        </p:nvPicPr>
        <p:blipFill rotWithShape="1">
          <a:blip r:embed="rId4">
            <a:alphaModFix/>
          </a:blip>
          <a:srcRect b="4289" l="1630" r="-1630" t="-4290"/>
          <a:stretch/>
        </p:blipFill>
        <p:spPr>
          <a:xfrm>
            <a:off x="1511375" y="1840125"/>
            <a:ext cx="5991225" cy="10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500" fill="hold"/>
                                        <p:tgtEl>
                                          <p:spTgt spid="5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8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1" name="Google Shape;56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700" y="1554825"/>
            <a:ext cx="2434150" cy="24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0075" y="1554825"/>
            <a:ext cx="2434150" cy="243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4" name="Google Shape;57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6200" y="134500"/>
            <a:ext cx="8115849" cy="84687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9">
            <a:hlinkClick action="ppaction://hlinksldjump" r:id="rId5"/>
          </p:cNvPr>
          <p:cNvSpPr/>
          <p:nvPr/>
        </p:nvSpPr>
        <p:spPr>
          <a:xfrm>
            <a:off x="733975" y="1487575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89">
            <a:hlinkClick action="ppaction://hlinksldjump" r:id="rId6"/>
          </p:cNvPr>
          <p:cNvSpPr/>
          <p:nvPr/>
        </p:nvSpPr>
        <p:spPr>
          <a:xfrm>
            <a:off x="3836550" y="1446675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89">
            <a:hlinkClick action="ppaction://hlinksldjump" r:id="rId7"/>
          </p:cNvPr>
          <p:cNvSpPr/>
          <p:nvPr/>
        </p:nvSpPr>
        <p:spPr>
          <a:xfrm>
            <a:off x="6905275" y="1380575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" name="Google Shape;58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Google Shape;584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188" y="1815350"/>
            <a:ext cx="2173625" cy="21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87" y="148201"/>
            <a:ext cx="8107451" cy="8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90">
            <a:hlinkClick action="ppaction://hlinksldjump" r:id="rId6"/>
          </p:cNvPr>
          <p:cNvSpPr/>
          <p:nvPr/>
        </p:nvSpPr>
        <p:spPr>
          <a:xfrm>
            <a:off x="6921225" y="1463500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90">
            <a:hlinkClick action="ppaction://hlinksldjump" r:id="rId7"/>
          </p:cNvPr>
          <p:cNvSpPr/>
          <p:nvPr/>
        </p:nvSpPr>
        <p:spPr>
          <a:xfrm>
            <a:off x="751900" y="1463500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3" name="Google Shape;593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38" y="1680875"/>
            <a:ext cx="2173625" cy="21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87" y="148201"/>
            <a:ext cx="8107451" cy="8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91">
            <a:hlinkClick action="ppaction://hlinksldjump" r:id="rId6"/>
          </p:cNvPr>
          <p:cNvSpPr/>
          <p:nvPr/>
        </p:nvSpPr>
        <p:spPr>
          <a:xfrm>
            <a:off x="3836550" y="1470750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91">
            <a:hlinkClick action="ppaction://hlinksldjump" r:id="rId7"/>
          </p:cNvPr>
          <p:cNvSpPr/>
          <p:nvPr/>
        </p:nvSpPr>
        <p:spPr>
          <a:xfrm>
            <a:off x="6878725" y="1413075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1">
            <a:hlinkClick action="ppaction://hlinksldjump" r:id="rId8"/>
          </p:cNvPr>
          <p:cNvSpPr/>
          <p:nvPr/>
        </p:nvSpPr>
        <p:spPr>
          <a:xfrm>
            <a:off x="6921225" y="1463500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91">
            <a:hlinkClick action="ppaction://hlinksldjump" r:id="rId9"/>
          </p:cNvPr>
          <p:cNvSpPr/>
          <p:nvPr/>
        </p:nvSpPr>
        <p:spPr>
          <a:xfrm>
            <a:off x="3836550" y="1413075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975" y="552450"/>
            <a:ext cx="57340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3" name="Google Shape;603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38" y="1680875"/>
            <a:ext cx="2173625" cy="21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9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287" y="148201"/>
            <a:ext cx="8107451" cy="819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92">
            <a:hlinkClick action="ppaction://hlinksldjump" r:id="rId6"/>
          </p:cNvPr>
          <p:cNvSpPr/>
          <p:nvPr/>
        </p:nvSpPr>
        <p:spPr>
          <a:xfrm>
            <a:off x="3836563" y="1530725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p92">
            <a:hlinkClick action="ppaction://hlinksldjump" r:id="rId7"/>
          </p:cNvPr>
          <p:cNvSpPr/>
          <p:nvPr/>
        </p:nvSpPr>
        <p:spPr>
          <a:xfrm>
            <a:off x="6862275" y="1429900"/>
            <a:ext cx="1470900" cy="309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p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3" name="Google Shape;613;p9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14" name="Google Shape;61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800" y="0"/>
            <a:ext cx="8229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00" y="521062"/>
            <a:ext cx="9144001" cy="907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9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22" name="Google Shape;622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4925" y="1949825"/>
            <a:ext cx="2434150" cy="24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500" y="679075"/>
            <a:ext cx="8515350" cy="102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8" name="Google Shape;628;p95"/>
          <p:cNvPicPr preferRelativeResize="0"/>
          <p:nvPr/>
        </p:nvPicPr>
        <p:blipFill rotWithShape="1">
          <a:blip r:embed="rId3">
            <a:alphaModFix/>
          </a:blip>
          <a:srcRect b="0" l="35174" r="0" t="0"/>
          <a:stretch/>
        </p:blipFill>
        <p:spPr>
          <a:xfrm>
            <a:off x="1448400" y="-115200"/>
            <a:ext cx="5927524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3" name="Google Shape;633;p96"/>
          <p:cNvPicPr preferRelativeResize="0"/>
          <p:nvPr/>
        </p:nvPicPr>
        <p:blipFill rotWithShape="1">
          <a:blip r:embed="rId3">
            <a:alphaModFix/>
          </a:blip>
          <a:srcRect b="0" l="35174" r="0" t="0"/>
          <a:stretch/>
        </p:blipFill>
        <p:spPr>
          <a:xfrm>
            <a:off x="1448400" y="-115200"/>
            <a:ext cx="5927524" cy="54864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6"/>
          <p:cNvSpPr txBox="1"/>
          <p:nvPr/>
        </p:nvSpPr>
        <p:spPr>
          <a:xfrm>
            <a:off x="2205175" y="221300"/>
            <a:ext cx="12657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50%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35" name="Google Shape;635;p96"/>
          <p:cNvSpPr txBox="1"/>
          <p:nvPr/>
        </p:nvSpPr>
        <p:spPr>
          <a:xfrm>
            <a:off x="5284300" y="228875"/>
            <a:ext cx="12657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50%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36" name="Google Shape;636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3550" y="1769000"/>
            <a:ext cx="2434150" cy="243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20425" y="1989371"/>
            <a:ext cx="3106102" cy="19413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9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44" name="Google Shape;64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38" y="1680875"/>
            <a:ext cx="2173625" cy="2173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9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52" name="Google Shape;652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3" name="Google Shape;653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38" y="1680875"/>
            <a:ext cx="2173625" cy="21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98"/>
          <p:cNvSpPr/>
          <p:nvPr/>
        </p:nvSpPr>
        <p:spPr>
          <a:xfrm>
            <a:off x="2946375" y="2326950"/>
            <a:ext cx="575400" cy="40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9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61" name="Google Shape;661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38" y="1680875"/>
            <a:ext cx="2173625" cy="21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99"/>
          <p:cNvSpPr/>
          <p:nvPr/>
        </p:nvSpPr>
        <p:spPr>
          <a:xfrm>
            <a:off x="2946375" y="2326950"/>
            <a:ext cx="575400" cy="40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99"/>
          <p:cNvSpPr txBox="1"/>
          <p:nvPr/>
        </p:nvSpPr>
        <p:spPr>
          <a:xfrm>
            <a:off x="3830925" y="149250"/>
            <a:ext cx="1781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33.3%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65" name="Google Shape;665;p99"/>
          <p:cNvSpPr txBox="1"/>
          <p:nvPr/>
        </p:nvSpPr>
        <p:spPr>
          <a:xfrm>
            <a:off x="6876925" y="149250"/>
            <a:ext cx="1781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66.6%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10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72" name="Google Shape;672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38" y="1680875"/>
            <a:ext cx="2173625" cy="21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100"/>
          <p:cNvSpPr/>
          <p:nvPr/>
        </p:nvSpPr>
        <p:spPr>
          <a:xfrm>
            <a:off x="2946375" y="2326950"/>
            <a:ext cx="575400" cy="40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100"/>
          <p:cNvSpPr txBox="1"/>
          <p:nvPr/>
        </p:nvSpPr>
        <p:spPr>
          <a:xfrm>
            <a:off x="3830925" y="149250"/>
            <a:ext cx="1781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33.3%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76" name="Google Shape;676;p100"/>
          <p:cNvSpPr txBox="1"/>
          <p:nvPr/>
        </p:nvSpPr>
        <p:spPr>
          <a:xfrm>
            <a:off x="6876925" y="149250"/>
            <a:ext cx="1781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66.6%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0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10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683" name="Google Shape;683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71450"/>
            <a:ext cx="9144000" cy="54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5538" y="1680875"/>
            <a:ext cx="2173625" cy="2173625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101"/>
          <p:cNvSpPr txBox="1"/>
          <p:nvPr/>
        </p:nvSpPr>
        <p:spPr>
          <a:xfrm>
            <a:off x="3830925" y="149250"/>
            <a:ext cx="1781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33.3%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86" name="Google Shape;686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5175" y="1680875"/>
            <a:ext cx="2173625" cy="217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150" y="1680871"/>
            <a:ext cx="3106102" cy="1941327"/>
          </a:xfrm>
          <a:prstGeom prst="rect">
            <a:avLst/>
          </a:prstGeom>
          <a:noFill/>
          <a:ln>
            <a:noFill/>
          </a:ln>
        </p:spPr>
      </p:pic>
      <p:sp>
        <p:nvSpPr>
          <p:cNvPr id="688" name="Google Shape;688;p101"/>
          <p:cNvSpPr txBox="1"/>
          <p:nvPr/>
        </p:nvSpPr>
        <p:spPr>
          <a:xfrm>
            <a:off x="571813" y="51050"/>
            <a:ext cx="1781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33.3%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89" name="Google Shape;689;p101"/>
          <p:cNvSpPr txBox="1"/>
          <p:nvPr/>
        </p:nvSpPr>
        <p:spPr>
          <a:xfrm>
            <a:off x="6739188" y="51050"/>
            <a:ext cx="1781100" cy="81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600">
                <a:latin typeface="Open Sans"/>
                <a:ea typeface="Open Sans"/>
                <a:cs typeface="Open Sans"/>
                <a:sym typeface="Open Sans"/>
              </a:rPr>
              <a:t>33.3%</a:t>
            </a:r>
            <a:endParaRPr b="1" sz="3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What has statistics to do with Data Science?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03" name="Google Shape;10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0673" y="1017721"/>
            <a:ext cx="4229228" cy="3981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p1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Door selection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5" name="Google Shape;695;p10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000000"/>
                </a:solidFill>
              </a:rPr>
              <a:t>P(Beer) = ⅔ = 66.6%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rgbClr val="000000"/>
                </a:solidFill>
              </a:rPr>
              <a:t>P(Car) = ⅓ = 33.3%</a:t>
            </a:r>
            <a:endParaRPr sz="3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3"/>
          <p:cNvSpPr txBox="1"/>
          <p:nvPr>
            <p:ph type="title"/>
          </p:nvPr>
        </p:nvSpPr>
        <p:spPr>
          <a:xfrm>
            <a:off x="368675" y="15671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Keeping: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1" name="Google Shape;701;p103"/>
          <p:cNvSpPr txBox="1"/>
          <p:nvPr>
            <p:ph idx="1" type="body"/>
          </p:nvPr>
        </p:nvSpPr>
        <p:spPr>
          <a:xfrm>
            <a:off x="311700" y="2109400"/>
            <a:ext cx="8520600" cy="148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 sz="3600">
                <a:solidFill>
                  <a:srgbClr val="000000"/>
                </a:solidFill>
              </a:rPr>
              <a:t>P(Car|Beer) = 1/3 = 33.3%</a:t>
            </a:r>
            <a:endParaRPr sz="3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de" sz="3600">
                <a:solidFill>
                  <a:schemeClr val="dk1"/>
                </a:solidFill>
              </a:rPr>
              <a:t>P(Beer|Beer) = 2/3 = 66.6%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702" name="Google Shape;702;p103"/>
          <p:cNvSpPr txBox="1"/>
          <p:nvPr>
            <p:ph type="title"/>
          </p:nvPr>
        </p:nvSpPr>
        <p:spPr>
          <a:xfrm>
            <a:off x="418525" y="5797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>
                <a:latin typeface="Open Sans"/>
                <a:ea typeface="Open Sans"/>
                <a:cs typeface="Open Sans"/>
                <a:sym typeface="Open Sans"/>
              </a:rPr>
              <a:t>Keep or Switch?</a:t>
            </a:r>
            <a:endParaRPr b="1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7" name="Google Shape;70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75" y="389350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8" name="Google Shape;70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444" y="39097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9" name="Google Shape;70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75" y="125189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444" y="1253521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75" y="2112806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444" y="2114435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3" name="Google Shape;71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75" y="2975349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4" name="Google Shape;71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444" y="2976977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5" name="Google Shape;71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13" y="390984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82" y="39261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13" y="1253527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82" y="1255155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13" y="2114441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82" y="2116069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13" y="294590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82" y="2947537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3" name="Google Shape;72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00" y="392625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69" y="39425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5" name="Google Shape;72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00" y="125516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69" y="1256796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00" y="2116081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69" y="2117710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Google Shape;72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00" y="2978624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0" name="Google Shape;73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69" y="2980252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38" y="394259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2" name="Google Shape;73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907" y="39588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3" name="Google Shape;73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38" y="1256802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907" y="1258430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38" y="2117716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907" y="2119344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7" name="Google Shape;737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38" y="298025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8" name="Google Shape;73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907" y="2981887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9" name="Google Shape;739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" y="3811724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0" name="Google Shape;740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69" y="3813352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1" name="Google Shape;741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138" y="381335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2" name="Google Shape;742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7" y="3814987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125" y="3814999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4" y="3816627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863" y="381663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732" y="3818262"/>
            <a:ext cx="1434868" cy="860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1" name="Google Shape;75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575" y="389350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8444" y="39097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13" y="390984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82" y="39261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3300" y="392625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8169" y="39425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7" name="Google Shape;75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3038" y="394259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8" name="Google Shape;7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27907" y="39588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945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4833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1" name="Google Shape;76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87620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2" name="Google Shape;76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4508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33858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0745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5" name="Google Shape;76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3533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0420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195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0083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2870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9758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89108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5995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8783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5670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5795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77795" y="75822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7" name="Google Shape;77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00" y="1250275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8" name="Google Shape;77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269" y="125190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79" name="Google Shape;77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138" y="1251909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7" y="125353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7125" y="1253550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2" name="Google Shape;78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1994" y="125517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6863" y="1255184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4" name="Google Shape;78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1732" y="125681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770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8658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7" name="Google Shape;78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1445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8333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683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44570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1" name="Google Shape;79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7358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14245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Google Shape;79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7020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Google Shape;79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3908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5" name="Google Shape;79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6695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6" name="Google Shape;79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3583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7" name="Google Shape;79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2933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9820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2608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9495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9620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1620" y="161915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487" y="2111200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356" y="211282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5" name="Google Shape;80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226" y="2112834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6" name="Google Shape;80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95" y="211446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7" name="Google Shape;80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0212" y="2114475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8" name="Google Shape;80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5081" y="211610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9" name="Google Shape;80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9951" y="2116109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0" name="Google Shape;81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820" y="211773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1" name="Google Shape;81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858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2" name="Google Shape;81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1745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533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1420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0770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7658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0445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7333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80108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6995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1" name="Google Shape;82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783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2" name="Google Shape;82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46670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3" name="Google Shape;82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20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4" name="Google Shape;82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92908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695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62583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02708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84708" y="24800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12" y="2972125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9181" y="297375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051" y="2973759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920" y="297538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3" name="Google Shape;83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4037" y="2975400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8906" y="297702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3776" y="2977034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48645" y="297866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683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5570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9" name="Google Shape;83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8358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0" name="Google Shape;84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05245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4595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1483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4270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1158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93933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90820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7" name="Google Shape;84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608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8" name="Google Shape;84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0495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9" name="Google Shape;84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09845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06733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1" name="Google Shape;85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520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2" name="Google Shape;85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76408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3" name="Google Shape;85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6533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98533" y="3341000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750" y="3839600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6619" y="384122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488" y="3841234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357" y="384286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1475" y="3842875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0" name="Google Shape;860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46344" y="3844503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1" name="Google Shape;86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213" y="3844509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2" name="Google Shape;862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16082" y="3846138"/>
            <a:ext cx="1434868" cy="8609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20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4" name="Google Shape;86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3008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5" name="Google Shape;86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5795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6" name="Google Shape;86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683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033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8" name="Google Shape;86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8920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9" name="Google Shape;869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1708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0" name="Google Shape;870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8595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61370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8258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1045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7933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7283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4170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6958" y="4208475"/>
            <a:ext cx="312350" cy="31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8" name="Google Shape;878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9720" y="4201925"/>
            <a:ext cx="312350" cy="312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9950" y="801975"/>
            <a:ext cx="3207601" cy="3787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8" name="Google Shape;888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2950" y="1585899"/>
            <a:ext cx="2315351" cy="27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3513" y="1030116"/>
            <a:ext cx="2315350" cy="148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10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125" y="2773626"/>
            <a:ext cx="2200126" cy="1413975"/>
          </a:xfrm>
          <a:prstGeom prst="rect">
            <a:avLst/>
          </a:prstGeom>
          <a:noFill/>
          <a:ln>
            <a:noFill/>
          </a:ln>
        </p:spPr>
      </p:pic>
      <p:sp>
        <p:nvSpPr>
          <p:cNvPr id="891" name="Google Shape;891;p107"/>
          <p:cNvSpPr txBox="1"/>
          <p:nvPr/>
        </p:nvSpPr>
        <p:spPr>
          <a:xfrm>
            <a:off x="2452975" y="1324725"/>
            <a:ext cx="1761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x10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2" name="Google Shape;892;p107"/>
          <p:cNvSpPr txBox="1"/>
          <p:nvPr/>
        </p:nvSpPr>
        <p:spPr>
          <a:xfrm>
            <a:off x="2404450" y="2985013"/>
            <a:ext cx="1761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x5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93" name="Google Shape;893;p107"/>
          <p:cNvCxnSpPr/>
          <p:nvPr/>
        </p:nvCxnSpPr>
        <p:spPr>
          <a:xfrm>
            <a:off x="3959875" y="1793525"/>
            <a:ext cx="1433100" cy="669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4" name="Google Shape;894;p107"/>
          <p:cNvCxnSpPr/>
          <p:nvPr/>
        </p:nvCxnSpPr>
        <p:spPr>
          <a:xfrm flipH="1" rot="10800000">
            <a:off x="3551325" y="3293750"/>
            <a:ext cx="1768200" cy="3750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9" name="Google Shape;89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650" y="2262399"/>
            <a:ext cx="2315351" cy="27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946" y="2898672"/>
            <a:ext cx="1494225" cy="9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08"/>
          <p:cNvSpPr txBox="1"/>
          <p:nvPr/>
        </p:nvSpPr>
        <p:spPr>
          <a:xfrm>
            <a:off x="249575" y="447375"/>
            <a:ext cx="5384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Probability of first marble red?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6" name="Google Shape;906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9650" y="2262399"/>
            <a:ext cx="2315351" cy="27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90946" y="2898672"/>
            <a:ext cx="1494225" cy="9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09"/>
          <p:cNvSpPr txBox="1"/>
          <p:nvPr/>
        </p:nvSpPr>
        <p:spPr>
          <a:xfrm>
            <a:off x="249575" y="447375"/>
            <a:ext cx="5384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Probability of first marble red?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9" name="Google Shape;909;p109"/>
          <p:cNvSpPr txBox="1"/>
          <p:nvPr/>
        </p:nvSpPr>
        <p:spPr>
          <a:xfrm>
            <a:off x="6457950" y="2918675"/>
            <a:ext cx="17145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Open Sans"/>
                <a:ea typeface="Open Sans"/>
                <a:cs typeface="Open Sans"/>
                <a:sym typeface="Open Sans"/>
              </a:rPr>
              <a:t>10/15 = 66.6%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4" name="Google Shape;91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10"/>
          <p:cNvSpPr txBox="1"/>
          <p:nvPr/>
        </p:nvSpPr>
        <p:spPr>
          <a:xfrm>
            <a:off x="249575" y="447375"/>
            <a:ext cx="53847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15 Marbles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16" name="Google Shape;91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4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8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42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74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18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12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56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3" name="Google Shape;92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42423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4" name="Google Shape;92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1898" y="143857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5" name="Google Shape;925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355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6" name="Google Shape;926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8710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7" name="Google Shape;927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55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30100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3375" y="1438575"/>
            <a:ext cx="858001" cy="551415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110"/>
          <p:cNvSpPr txBox="1"/>
          <p:nvPr/>
        </p:nvSpPr>
        <p:spPr>
          <a:xfrm>
            <a:off x="281425" y="2468325"/>
            <a:ext cx="73353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10 Desired outcomes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31" name="Google Shape;931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8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33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4" name="Google Shape;934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76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5" name="Google Shape;935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09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Google Shape;936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52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7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90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5898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5373" y="3459524"/>
            <a:ext cx="858001" cy="55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5" name="Google Shape;94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6875" y="2255699"/>
            <a:ext cx="2315351" cy="273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57721" y="2463322"/>
            <a:ext cx="1494225" cy="960299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p111"/>
          <p:cNvSpPr txBox="1"/>
          <p:nvPr/>
        </p:nvSpPr>
        <p:spPr>
          <a:xfrm>
            <a:off x="249575" y="447375"/>
            <a:ext cx="58668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4800">
                <a:latin typeface="Open Sans"/>
                <a:ea typeface="Open Sans"/>
                <a:cs typeface="Open Sans"/>
                <a:sym typeface="Open Sans"/>
              </a:rPr>
              <a:t>Probability of 2 marble red?</a:t>
            </a:r>
            <a:endParaRPr b="1" sz="4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48" name="Google Shape;948;p111"/>
          <p:cNvSpPr txBox="1"/>
          <p:nvPr/>
        </p:nvSpPr>
        <p:spPr>
          <a:xfrm>
            <a:off x="6457950" y="2918675"/>
            <a:ext cx="1714500" cy="12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de" sz="3000">
                <a:latin typeface="Open Sans"/>
                <a:ea typeface="Open Sans"/>
                <a:cs typeface="Open Sans"/>
                <a:sym typeface="Open Sans"/>
              </a:rPr>
              <a:t>10/15 * 9/14 =  42.8%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49" name="Google Shape;949;p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6021" y="3054722"/>
            <a:ext cx="1494225" cy="96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